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309" r:id="rId9"/>
    <p:sldId id="308" r:id="rId10"/>
    <p:sldId id="307" r:id="rId11"/>
    <p:sldId id="300" r:id="rId12"/>
    <p:sldId id="305" r:id="rId13"/>
    <p:sldId id="304" r:id="rId14"/>
    <p:sldId id="303" r:id="rId15"/>
    <p:sldId id="302" r:id="rId16"/>
    <p:sldId id="301" r:id="rId17"/>
    <p:sldId id="263" r:id="rId18"/>
    <p:sldId id="264" r:id="rId19"/>
    <p:sldId id="265" r:id="rId20"/>
    <p:sldId id="266" r:id="rId21"/>
    <p:sldId id="267" r:id="rId22"/>
    <p:sldId id="268" r:id="rId23"/>
    <p:sldId id="269" r:id="rId24"/>
    <p:sldId id="270" r:id="rId25"/>
    <p:sldId id="291" r:id="rId26"/>
    <p:sldId id="283" r:id="rId27"/>
    <p:sldId id="292" r:id="rId28"/>
    <p:sldId id="272" r:id="rId29"/>
    <p:sldId id="284" r:id="rId30"/>
    <p:sldId id="293" r:id="rId31"/>
    <p:sldId id="287" r:id="rId32"/>
    <p:sldId id="294" r:id="rId33"/>
    <p:sldId id="285" r:id="rId34"/>
    <p:sldId id="295" r:id="rId35"/>
    <p:sldId id="276" r:id="rId36"/>
    <p:sldId id="288" r:id="rId37"/>
    <p:sldId id="296" r:id="rId38"/>
    <p:sldId id="289" r:id="rId39"/>
    <p:sldId id="297" r:id="rId40"/>
    <p:sldId id="290" r:id="rId41"/>
    <p:sldId id="298" r:id="rId42"/>
    <p:sldId id="299" r:id="rId43"/>
    <p:sldId id="280"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8383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98" d="100"/>
          <a:sy n="98" d="100"/>
        </p:scale>
        <p:origin x="11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8C6B45-3C3C-357C-72DC-6A9EF660049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1EA137CE-A6FF-E238-8CEC-3218E7F9F30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16EC2914-0B71-E706-7A3D-65688CC337BA}"/>
              </a:ext>
            </a:extLst>
          </p:cNvPr>
          <p:cNvSpPr>
            <a:spLocks noGrp="1"/>
          </p:cNvSpPr>
          <p:nvPr>
            <p:ph type="dt" sz="half" idx="10"/>
          </p:nvPr>
        </p:nvSpPr>
        <p:spPr/>
        <p:txBody>
          <a:bodyPr/>
          <a:lstStyle/>
          <a:p>
            <a:fld id="{F81119C5-0EC2-47D9-853A-9B8EA68CB99E}" type="datetimeFigureOut">
              <a:rPr lang="en-IN" smtClean="0"/>
              <a:t>11-06-2022</a:t>
            </a:fld>
            <a:endParaRPr lang="en-IN"/>
          </a:p>
        </p:txBody>
      </p:sp>
      <p:sp>
        <p:nvSpPr>
          <p:cNvPr id="5" name="Footer Placeholder 4">
            <a:extLst>
              <a:ext uri="{FF2B5EF4-FFF2-40B4-BE49-F238E27FC236}">
                <a16:creationId xmlns:a16="http://schemas.microsoft.com/office/drawing/2014/main" id="{371B59D8-E8C6-BFDD-69FD-D2BEB85E9AE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A8B04DB-D15E-3011-EC21-DC1A758B656F}"/>
              </a:ext>
            </a:extLst>
          </p:cNvPr>
          <p:cNvSpPr>
            <a:spLocks noGrp="1"/>
          </p:cNvSpPr>
          <p:nvPr>
            <p:ph type="sldNum" sz="quarter" idx="12"/>
          </p:nvPr>
        </p:nvSpPr>
        <p:spPr/>
        <p:txBody>
          <a:bodyPr/>
          <a:lstStyle/>
          <a:p>
            <a:fld id="{360D3660-9467-489C-B30D-C501CA4AD3FE}" type="slidenum">
              <a:rPr lang="en-IN" smtClean="0"/>
              <a:t>‹#›</a:t>
            </a:fld>
            <a:endParaRPr lang="en-IN"/>
          </a:p>
        </p:txBody>
      </p:sp>
    </p:spTree>
    <p:extLst>
      <p:ext uri="{BB962C8B-B14F-4D97-AF65-F5344CB8AC3E}">
        <p14:creationId xmlns:p14="http://schemas.microsoft.com/office/powerpoint/2010/main" val="4418158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7DDC0-F475-0516-961F-43E624EA5DEE}"/>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0FF8883E-1166-39E8-AE1F-DEA8B9F3687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0462A70-8068-6C54-658B-2840D3A17C1E}"/>
              </a:ext>
            </a:extLst>
          </p:cNvPr>
          <p:cNvSpPr>
            <a:spLocks noGrp="1"/>
          </p:cNvSpPr>
          <p:nvPr>
            <p:ph type="dt" sz="half" idx="10"/>
          </p:nvPr>
        </p:nvSpPr>
        <p:spPr/>
        <p:txBody>
          <a:bodyPr/>
          <a:lstStyle/>
          <a:p>
            <a:fld id="{F81119C5-0EC2-47D9-853A-9B8EA68CB99E}" type="datetimeFigureOut">
              <a:rPr lang="en-IN" smtClean="0"/>
              <a:t>11-06-2022</a:t>
            </a:fld>
            <a:endParaRPr lang="en-IN"/>
          </a:p>
        </p:txBody>
      </p:sp>
      <p:sp>
        <p:nvSpPr>
          <p:cNvPr id="5" name="Footer Placeholder 4">
            <a:extLst>
              <a:ext uri="{FF2B5EF4-FFF2-40B4-BE49-F238E27FC236}">
                <a16:creationId xmlns:a16="http://schemas.microsoft.com/office/drawing/2014/main" id="{19DEA046-9C8B-6504-4C51-DA297B990F2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4BCB0D1-EC8F-F266-11FA-10CB7BD06A38}"/>
              </a:ext>
            </a:extLst>
          </p:cNvPr>
          <p:cNvSpPr>
            <a:spLocks noGrp="1"/>
          </p:cNvSpPr>
          <p:nvPr>
            <p:ph type="sldNum" sz="quarter" idx="12"/>
          </p:nvPr>
        </p:nvSpPr>
        <p:spPr/>
        <p:txBody>
          <a:bodyPr/>
          <a:lstStyle/>
          <a:p>
            <a:fld id="{360D3660-9467-489C-B30D-C501CA4AD3FE}" type="slidenum">
              <a:rPr lang="en-IN" smtClean="0"/>
              <a:t>‹#›</a:t>
            </a:fld>
            <a:endParaRPr lang="en-IN"/>
          </a:p>
        </p:txBody>
      </p:sp>
    </p:spTree>
    <p:extLst>
      <p:ext uri="{BB962C8B-B14F-4D97-AF65-F5344CB8AC3E}">
        <p14:creationId xmlns:p14="http://schemas.microsoft.com/office/powerpoint/2010/main" val="30685144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1088453-A470-3402-06A6-AAB69FFB772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8E586605-EC15-25AB-5213-5995DF6015F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E05CB79-DC69-1574-2FE7-D53DC96A68AF}"/>
              </a:ext>
            </a:extLst>
          </p:cNvPr>
          <p:cNvSpPr>
            <a:spLocks noGrp="1"/>
          </p:cNvSpPr>
          <p:nvPr>
            <p:ph type="dt" sz="half" idx="10"/>
          </p:nvPr>
        </p:nvSpPr>
        <p:spPr/>
        <p:txBody>
          <a:bodyPr/>
          <a:lstStyle/>
          <a:p>
            <a:fld id="{F81119C5-0EC2-47D9-853A-9B8EA68CB99E}" type="datetimeFigureOut">
              <a:rPr lang="en-IN" smtClean="0"/>
              <a:t>11-06-2022</a:t>
            </a:fld>
            <a:endParaRPr lang="en-IN"/>
          </a:p>
        </p:txBody>
      </p:sp>
      <p:sp>
        <p:nvSpPr>
          <p:cNvPr id="5" name="Footer Placeholder 4">
            <a:extLst>
              <a:ext uri="{FF2B5EF4-FFF2-40B4-BE49-F238E27FC236}">
                <a16:creationId xmlns:a16="http://schemas.microsoft.com/office/drawing/2014/main" id="{DCD7FA11-97B9-1631-E8F6-B8493B0990E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DEAF6B4-179F-485D-2704-F1FE7BC46ABB}"/>
              </a:ext>
            </a:extLst>
          </p:cNvPr>
          <p:cNvSpPr>
            <a:spLocks noGrp="1"/>
          </p:cNvSpPr>
          <p:nvPr>
            <p:ph type="sldNum" sz="quarter" idx="12"/>
          </p:nvPr>
        </p:nvSpPr>
        <p:spPr/>
        <p:txBody>
          <a:bodyPr/>
          <a:lstStyle/>
          <a:p>
            <a:fld id="{360D3660-9467-489C-B30D-C501CA4AD3FE}" type="slidenum">
              <a:rPr lang="en-IN" smtClean="0"/>
              <a:t>‹#›</a:t>
            </a:fld>
            <a:endParaRPr lang="en-IN"/>
          </a:p>
        </p:txBody>
      </p:sp>
    </p:spTree>
    <p:extLst>
      <p:ext uri="{BB962C8B-B14F-4D97-AF65-F5344CB8AC3E}">
        <p14:creationId xmlns:p14="http://schemas.microsoft.com/office/powerpoint/2010/main" val="12827672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F7D1D-8E71-87A3-38A7-A89BAC0B68C5}"/>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E6B86E5B-974A-935C-1E13-3786B7DC3A5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74C8C2E-AF2A-F10B-D8CC-AF92BEC6D0C5}"/>
              </a:ext>
            </a:extLst>
          </p:cNvPr>
          <p:cNvSpPr>
            <a:spLocks noGrp="1"/>
          </p:cNvSpPr>
          <p:nvPr>
            <p:ph type="dt" sz="half" idx="10"/>
          </p:nvPr>
        </p:nvSpPr>
        <p:spPr/>
        <p:txBody>
          <a:bodyPr/>
          <a:lstStyle/>
          <a:p>
            <a:fld id="{F81119C5-0EC2-47D9-853A-9B8EA68CB99E}" type="datetimeFigureOut">
              <a:rPr lang="en-IN" smtClean="0"/>
              <a:t>11-06-2022</a:t>
            </a:fld>
            <a:endParaRPr lang="en-IN"/>
          </a:p>
        </p:txBody>
      </p:sp>
      <p:sp>
        <p:nvSpPr>
          <p:cNvPr id="5" name="Footer Placeholder 4">
            <a:extLst>
              <a:ext uri="{FF2B5EF4-FFF2-40B4-BE49-F238E27FC236}">
                <a16:creationId xmlns:a16="http://schemas.microsoft.com/office/drawing/2014/main" id="{063E652D-8C9A-82EB-5328-E5BA58A2004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E60AA08-BBFC-ED15-0CE9-ACADCF9D5414}"/>
              </a:ext>
            </a:extLst>
          </p:cNvPr>
          <p:cNvSpPr>
            <a:spLocks noGrp="1"/>
          </p:cNvSpPr>
          <p:nvPr>
            <p:ph type="sldNum" sz="quarter" idx="12"/>
          </p:nvPr>
        </p:nvSpPr>
        <p:spPr/>
        <p:txBody>
          <a:bodyPr/>
          <a:lstStyle/>
          <a:p>
            <a:fld id="{360D3660-9467-489C-B30D-C501CA4AD3FE}" type="slidenum">
              <a:rPr lang="en-IN" smtClean="0"/>
              <a:t>‹#›</a:t>
            </a:fld>
            <a:endParaRPr lang="en-IN"/>
          </a:p>
        </p:txBody>
      </p:sp>
    </p:spTree>
    <p:extLst>
      <p:ext uri="{BB962C8B-B14F-4D97-AF65-F5344CB8AC3E}">
        <p14:creationId xmlns:p14="http://schemas.microsoft.com/office/powerpoint/2010/main" val="31224456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62B37B-68D8-C7D2-B28F-5DB85B85F6B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0C752FA8-67C2-ED7C-CBDA-3EC9D8F321E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EC64F88-D46B-8422-A39C-26A39DDC1FE7}"/>
              </a:ext>
            </a:extLst>
          </p:cNvPr>
          <p:cNvSpPr>
            <a:spLocks noGrp="1"/>
          </p:cNvSpPr>
          <p:nvPr>
            <p:ph type="dt" sz="half" idx="10"/>
          </p:nvPr>
        </p:nvSpPr>
        <p:spPr/>
        <p:txBody>
          <a:bodyPr/>
          <a:lstStyle/>
          <a:p>
            <a:fld id="{F81119C5-0EC2-47D9-853A-9B8EA68CB99E}" type="datetimeFigureOut">
              <a:rPr lang="en-IN" smtClean="0"/>
              <a:t>11-06-2022</a:t>
            </a:fld>
            <a:endParaRPr lang="en-IN"/>
          </a:p>
        </p:txBody>
      </p:sp>
      <p:sp>
        <p:nvSpPr>
          <p:cNvPr id="5" name="Footer Placeholder 4">
            <a:extLst>
              <a:ext uri="{FF2B5EF4-FFF2-40B4-BE49-F238E27FC236}">
                <a16:creationId xmlns:a16="http://schemas.microsoft.com/office/drawing/2014/main" id="{6E272FE9-3AAB-EFCC-14E9-3AC610A29BF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00CFB1E-5965-E0ED-1F9F-9A4B4FF94D12}"/>
              </a:ext>
            </a:extLst>
          </p:cNvPr>
          <p:cNvSpPr>
            <a:spLocks noGrp="1"/>
          </p:cNvSpPr>
          <p:nvPr>
            <p:ph type="sldNum" sz="quarter" idx="12"/>
          </p:nvPr>
        </p:nvSpPr>
        <p:spPr/>
        <p:txBody>
          <a:bodyPr/>
          <a:lstStyle/>
          <a:p>
            <a:fld id="{360D3660-9467-489C-B30D-C501CA4AD3FE}" type="slidenum">
              <a:rPr lang="en-IN" smtClean="0"/>
              <a:t>‹#›</a:t>
            </a:fld>
            <a:endParaRPr lang="en-IN"/>
          </a:p>
        </p:txBody>
      </p:sp>
    </p:spTree>
    <p:extLst>
      <p:ext uri="{BB962C8B-B14F-4D97-AF65-F5344CB8AC3E}">
        <p14:creationId xmlns:p14="http://schemas.microsoft.com/office/powerpoint/2010/main" val="13920387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97E9C6-02D9-99BD-C248-1C7A98F2FF2F}"/>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4322CC1A-DA01-EA88-CCC1-BFA1B0B6842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12887592-C97B-DAA5-EEB0-DA227ABA8F0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CD247012-1909-5239-1924-DF39F119F514}"/>
              </a:ext>
            </a:extLst>
          </p:cNvPr>
          <p:cNvSpPr>
            <a:spLocks noGrp="1"/>
          </p:cNvSpPr>
          <p:nvPr>
            <p:ph type="dt" sz="half" idx="10"/>
          </p:nvPr>
        </p:nvSpPr>
        <p:spPr/>
        <p:txBody>
          <a:bodyPr/>
          <a:lstStyle/>
          <a:p>
            <a:fld id="{F81119C5-0EC2-47D9-853A-9B8EA68CB99E}" type="datetimeFigureOut">
              <a:rPr lang="en-IN" smtClean="0"/>
              <a:t>11-06-2022</a:t>
            </a:fld>
            <a:endParaRPr lang="en-IN"/>
          </a:p>
        </p:txBody>
      </p:sp>
      <p:sp>
        <p:nvSpPr>
          <p:cNvPr id="6" name="Footer Placeholder 5">
            <a:extLst>
              <a:ext uri="{FF2B5EF4-FFF2-40B4-BE49-F238E27FC236}">
                <a16:creationId xmlns:a16="http://schemas.microsoft.com/office/drawing/2014/main" id="{1263BE71-83A6-C3AC-F410-531C73C516B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62F6CD2-596B-7B77-B730-C29D831ADC6F}"/>
              </a:ext>
            </a:extLst>
          </p:cNvPr>
          <p:cNvSpPr>
            <a:spLocks noGrp="1"/>
          </p:cNvSpPr>
          <p:nvPr>
            <p:ph type="sldNum" sz="quarter" idx="12"/>
          </p:nvPr>
        </p:nvSpPr>
        <p:spPr/>
        <p:txBody>
          <a:bodyPr/>
          <a:lstStyle/>
          <a:p>
            <a:fld id="{360D3660-9467-489C-B30D-C501CA4AD3FE}" type="slidenum">
              <a:rPr lang="en-IN" smtClean="0"/>
              <a:t>‹#›</a:t>
            </a:fld>
            <a:endParaRPr lang="en-IN"/>
          </a:p>
        </p:txBody>
      </p:sp>
    </p:spTree>
    <p:extLst>
      <p:ext uri="{BB962C8B-B14F-4D97-AF65-F5344CB8AC3E}">
        <p14:creationId xmlns:p14="http://schemas.microsoft.com/office/powerpoint/2010/main" val="3041369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CDBFD0-65A8-5732-21C7-014E720B67C0}"/>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2482995-CD7C-4E21-2533-9F08751CD1B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EAF462F-ADE5-8DBF-2B26-F706924ECA1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E4F69FE6-AF90-7FCB-77AF-C285259E60F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B7ED23B-AF7C-76B4-BE1B-CA7610910D2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6C15AD7A-19E2-9D98-9540-08F73CF95E67}"/>
              </a:ext>
            </a:extLst>
          </p:cNvPr>
          <p:cNvSpPr>
            <a:spLocks noGrp="1"/>
          </p:cNvSpPr>
          <p:nvPr>
            <p:ph type="dt" sz="half" idx="10"/>
          </p:nvPr>
        </p:nvSpPr>
        <p:spPr/>
        <p:txBody>
          <a:bodyPr/>
          <a:lstStyle/>
          <a:p>
            <a:fld id="{F81119C5-0EC2-47D9-853A-9B8EA68CB99E}" type="datetimeFigureOut">
              <a:rPr lang="en-IN" smtClean="0"/>
              <a:t>11-06-2022</a:t>
            </a:fld>
            <a:endParaRPr lang="en-IN"/>
          </a:p>
        </p:txBody>
      </p:sp>
      <p:sp>
        <p:nvSpPr>
          <p:cNvPr id="8" name="Footer Placeholder 7">
            <a:extLst>
              <a:ext uri="{FF2B5EF4-FFF2-40B4-BE49-F238E27FC236}">
                <a16:creationId xmlns:a16="http://schemas.microsoft.com/office/drawing/2014/main" id="{7A4F6667-948D-872D-FEC0-BB6A5C5D21FC}"/>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9ABDBC28-49DE-7B9A-1391-B41B825EECA2}"/>
              </a:ext>
            </a:extLst>
          </p:cNvPr>
          <p:cNvSpPr>
            <a:spLocks noGrp="1"/>
          </p:cNvSpPr>
          <p:nvPr>
            <p:ph type="sldNum" sz="quarter" idx="12"/>
          </p:nvPr>
        </p:nvSpPr>
        <p:spPr/>
        <p:txBody>
          <a:bodyPr/>
          <a:lstStyle/>
          <a:p>
            <a:fld id="{360D3660-9467-489C-B30D-C501CA4AD3FE}" type="slidenum">
              <a:rPr lang="en-IN" smtClean="0"/>
              <a:t>‹#›</a:t>
            </a:fld>
            <a:endParaRPr lang="en-IN"/>
          </a:p>
        </p:txBody>
      </p:sp>
    </p:spTree>
    <p:extLst>
      <p:ext uri="{BB962C8B-B14F-4D97-AF65-F5344CB8AC3E}">
        <p14:creationId xmlns:p14="http://schemas.microsoft.com/office/powerpoint/2010/main" val="27549047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F559D4-99F4-551D-B824-8C795508A335}"/>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CF90FA41-2F1F-D959-0FF7-49B4A26C50CF}"/>
              </a:ext>
            </a:extLst>
          </p:cNvPr>
          <p:cNvSpPr>
            <a:spLocks noGrp="1"/>
          </p:cNvSpPr>
          <p:nvPr>
            <p:ph type="dt" sz="half" idx="10"/>
          </p:nvPr>
        </p:nvSpPr>
        <p:spPr/>
        <p:txBody>
          <a:bodyPr/>
          <a:lstStyle/>
          <a:p>
            <a:fld id="{F81119C5-0EC2-47D9-853A-9B8EA68CB99E}" type="datetimeFigureOut">
              <a:rPr lang="en-IN" smtClean="0"/>
              <a:t>11-06-2022</a:t>
            </a:fld>
            <a:endParaRPr lang="en-IN"/>
          </a:p>
        </p:txBody>
      </p:sp>
      <p:sp>
        <p:nvSpPr>
          <p:cNvPr id="4" name="Footer Placeholder 3">
            <a:extLst>
              <a:ext uri="{FF2B5EF4-FFF2-40B4-BE49-F238E27FC236}">
                <a16:creationId xmlns:a16="http://schemas.microsoft.com/office/drawing/2014/main" id="{EBE57D68-F507-1DD8-7A43-71C7736AFFAE}"/>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D1C253B7-74D5-BB0B-AEC2-BB6D97E58D14}"/>
              </a:ext>
            </a:extLst>
          </p:cNvPr>
          <p:cNvSpPr>
            <a:spLocks noGrp="1"/>
          </p:cNvSpPr>
          <p:nvPr>
            <p:ph type="sldNum" sz="quarter" idx="12"/>
          </p:nvPr>
        </p:nvSpPr>
        <p:spPr/>
        <p:txBody>
          <a:bodyPr/>
          <a:lstStyle/>
          <a:p>
            <a:fld id="{360D3660-9467-489C-B30D-C501CA4AD3FE}" type="slidenum">
              <a:rPr lang="en-IN" smtClean="0"/>
              <a:t>‹#›</a:t>
            </a:fld>
            <a:endParaRPr lang="en-IN"/>
          </a:p>
        </p:txBody>
      </p:sp>
    </p:spTree>
    <p:extLst>
      <p:ext uri="{BB962C8B-B14F-4D97-AF65-F5344CB8AC3E}">
        <p14:creationId xmlns:p14="http://schemas.microsoft.com/office/powerpoint/2010/main" val="4169110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9DEEB63-47C8-2586-C108-3270F3B870E6}"/>
              </a:ext>
            </a:extLst>
          </p:cNvPr>
          <p:cNvSpPr>
            <a:spLocks noGrp="1"/>
          </p:cNvSpPr>
          <p:nvPr>
            <p:ph type="dt" sz="half" idx="10"/>
          </p:nvPr>
        </p:nvSpPr>
        <p:spPr/>
        <p:txBody>
          <a:bodyPr/>
          <a:lstStyle/>
          <a:p>
            <a:fld id="{F81119C5-0EC2-47D9-853A-9B8EA68CB99E}" type="datetimeFigureOut">
              <a:rPr lang="en-IN" smtClean="0"/>
              <a:t>11-06-2022</a:t>
            </a:fld>
            <a:endParaRPr lang="en-IN"/>
          </a:p>
        </p:txBody>
      </p:sp>
      <p:sp>
        <p:nvSpPr>
          <p:cNvPr id="3" name="Footer Placeholder 2">
            <a:extLst>
              <a:ext uri="{FF2B5EF4-FFF2-40B4-BE49-F238E27FC236}">
                <a16:creationId xmlns:a16="http://schemas.microsoft.com/office/drawing/2014/main" id="{8942EC40-8193-947C-796A-4551B15D4756}"/>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BE4F9035-B966-B127-8808-D5ACBD65EF09}"/>
              </a:ext>
            </a:extLst>
          </p:cNvPr>
          <p:cNvSpPr>
            <a:spLocks noGrp="1"/>
          </p:cNvSpPr>
          <p:nvPr>
            <p:ph type="sldNum" sz="quarter" idx="12"/>
          </p:nvPr>
        </p:nvSpPr>
        <p:spPr/>
        <p:txBody>
          <a:bodyPr/>
          <a:lstStyle/>
          <a:p>
            <a:fld id="{360D3660-9467-489C-B30D-C501CA4AD3FE}" type="slidenum">
              <a:rPr lang="en-IN" smtClean="0"/>
              <a:t>‹#›</a:t>
            </a:fld>
            <a:endParaRPr lang="en-IN"/>
          </a:p>
        </p:txBody>
      </p:sp>
    </p:spTree>
    <p:extLst>
      <p:ext uri="{BB962C8B-B14F-4D97-AF65-F5344CB8AC3E}">
        <p14:creationId xmlns:p14="http://schemas.microsoft.com/office/powerpoint/2010/main" val="3916054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896DE-B7C0-9E61-2F63-CC905A8906F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178BAC98-1838-6A78-F53C-23D3AD4B032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E8609FBC-06F7-D84D-EAA9-B81F65715E3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180377B-B672-2085-0A28-3EE43DF0FF12}"/>
              </a:ext>
            </a:extLst>
          </p:cNvPr>
          <p:cNvSpPr>
            <a:spLocks noGrp="1"/>
          </p:cNvSpPr>
          <p:nvPr>
            <p:ph type="dt" sz="half" idx="10"/>
          </p:nvPr>
        </p:nvSpPr>
        <p:spPr/>
        <p:txBody>
          <a:bodyPr/>
          <a:lstStyle/>
          <a:p>
            <a:fld id="{F81119C5-0EC2-47D9-853A-9B8EA68CB99E}" type="datetimeFigureOut">
              <a:rPr lang="en-IN" smtClean="0"/>
              <a:t>11-06-2022</a:t>
            </a:fld>
            <a:endParaRPr lang="en-IN"/>
          </a:p>
        </p:txBody>
      </p:sp>
      <p:sp>
        <p:nvSpPr>
          <p:cNvPr id="6" name="Footer Placeholder 5">
            <a:extLst>
              <a:ext uri="{FF2B5EF4-FFF2-40B4-BE49-F238E27FC236}">
                <a16:creationId xmlns:a16="http://schemas.microsoft.com/office/drawing/2014/main" id="{00F6CBD9-5422-7F1A-B197-15C0A9E4E58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A1EF1DA-DDB2-D6AA-4A33-D385E3A08D6A}"/>
              </a:ext>
            </a:extLst>
          </p:cNvPr>
          <p:cNvSpPr>
            <a:spLocks noGrp="1"/>
          </p:cNvSpPr>
          <p:nvPr>
            <p:ph type="sldNum" sz="quarter" idx="12"/>
          </p:nvPr>
        </p:nvSpPr>
        <p:spPr/>
        <p:txBody>
          <a:bodyPr/>
          <a:lstStyle/>
          <a:p>
            <a:fld id="{360D3660-9467-489C-B30D-C501CA4AD3FE}" type="slidenum">
              <a:rPr lang="en-IN" smtClean="0"/>
              <a:t>‹#›</a:t>
            </a:fld>
            <a:endParaRPr lang="en-IN"/>
          </a:p>
        </p:txBody>
      </p:sp>
    </p:spTree>
    <p:extLst>
      <p:ext uri="{BB962C8B-B14F-4D97-AF65-F5344CB8AC3E}">
        <p14:creationId xmlns:p14="http://schemas.microsoft.com/office/powerpoint/2010/main" val="16746930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751B7D-F594-E612-B20D-D0C4F1AD788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4DE52C76-11D3-6EB0-03D0-B77CE64B25D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BC98A394-A1CD-A95A-33DA-32166032076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C25567F-F63E-9542-5998-EE275DAA290F}"/>
              </a:ext>
            </a:extLst>
          </p:cNvPr>
          <p:cNvSpPr>
            <a:spLocks noGrp="1"/>
          </p:cNvSpPr>
          <p:nvPr>
            <p:ph type="dt" sz="half" idx="10"/>
          </p:nvPr>
        </p:nvSpPr>
        <p:spPr/>
        <p:txBody>
          <a:bodyPr/>
          <a:lstStyle/>
          <a:p>
            <a:fld id="{F81119C5-0EC2-47D9-853A-9B8EA68CB99E}" type="datetimeFigureOut">
              <a:rPr lang="en-IN" smtClean="0"/>
              <a:t>11-06-2022</a:t>
            </a:fld>
            <a:endParaRPr lang="en-IN"/>
          </a:p>
        </p:txBody>
      </p:sp>
      <p:sp>
        <p:nvSpPr>
          <p:cNvPr id="6" name="Footer Placeholder 5">
            <a:extLst>
              <a:ext uri="{FF2B5EF4-FFF2-40B4-BE49-F238E27FC236}">
                <a16:creationId xmlns:a16="http://schemas.microsoft.com/office/drawing/2014/main" id="{52288C85-5A83-745C-0FE4-2DCC11255767}"/>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769A45AA-A770-8548-0C16-94BABAB0192B}"/>
              </a:ext>
            </a:extLst>
          </p:cNvPr>
          <p:cNvSpPr>
            <a:spLocks noGrp="1"/>
          </p:cNvSpPr>
          <p:nvPr>
            <p:ph type="sldNum" sz="quarter" idx="12"/>
          </p:nvPr>
        </p:nvSpPr>
        <p:spPr/>
        <p:txBody>
          <a:bodyPr/>
          <a:lstStyle/>
          <a:p>
            <a:fld id="{360D3660-9467-489C-B30D-C501CA4AD3FE}" type="slidenum">
              <a:rPr lang="en-IN" smtClean="0"/>
              <a:t>‹#›</a:t>
            </a:fld>
            <a:endParaRPr lang="en-IN"/>
          </a:p>
        </p:txBody>
      </p:sp>
    </p:spTree>
    <p:extLst>
      <p:ext uri="{BB962C8B-B14F-4D97-AF65-F5344CB8AC3E}">
        <p14:creationId xmlns:p14="http://schemas.microsoft.com/office/powerpoint/2010/main" val="28622408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C3658A8-F3C1-B233-8892-45E805D908C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5E9FA2E-2003-8AE8-93AD-5E553F7242F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5CBE871-014D-4427-CAB3-CDF73B9FE41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81119C5-0EC2-47D9-853A-9B8EA68CB99E}" type="datetimeFigureOut">
              <a:rPr lang="en-IN" smtClean="0"/>
              <a:t>11-06-2022</a:t>
            </a:fld>
            <a:endParaRPr lang="en-IN"/>
          </a:p>
        </p:txBody>
      </p:sp>
      <p:sp>
        <p:nvSpPr>
          <p:cNvPr id="5" name="Footer Placeholder 4">
            <a:extLst>
              <a:ext uri="{FF2B5EF4-FFF2-40B4-BE49-F238E27FC236}">
                <a16:creationId xmlns:a16="http://schemas.microsoft.com/office/drawing/2014/main" id="{BF811096-DDFA-5A8B-4B26-E0E76A3610A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8CF44D2B-8CCD-4462-3C4B-FCDEE42E47D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60D3660-9467-489C-B30D-C501CA4AD3FE}" type="slidenum">
              <a:rPr lang="en-IN" smtClean="0"/>
              <a:t>‹#›</a:t>
            </a:fld>
            <a:endParaRPr lang="en-IN"/>
          </a:p>
        </p:txBody>
      </p:sp>
    </p:spTree>
    <p:extLst>
      <p:ext uri="{BB962C8B-B14F-4D97-AF65-F5344CB8AC3E}">
        <p14:creationId xmlns:p14="http://schemas.microsoft.com/office/powerpoint/2010/main" val="33142709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2.jpg"/></Relationships>
</file>

<file path=ppt/slides/_rels/slide1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30.jpg"/><Relationship Id="rId1" Type="http://schemas.openxmlformats.org/officeDocument/2006/relationships/slideLayout" Target="../slideLayouts/slideLayout2.xml"/><Relationship Id="rId6" Type="http://schemas.openxmlformats.org/officeDocument/2006/relationships/image" Target="../media/image33.jpg"/><Relationship Id="rId5" Type="http://schemas.openxmlformats.org/officeDocument/2006/relationships/image" Target="../media/image32.jpg"/><Relationship Id="rId4" Type="http://schemas.openxmlformats.org/officeDocument/2006/relationships/image" Target="../media/image31.jpg"/></Relationships>
</file>

<file path=ppt/slides/_rels/slide2.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jpg"/><Relationship Id="rId1" Type="http://schemas.openxmlformats.org/officeDocument/2006/relationships/slideLayout" Target="../slideLayouts/slideLayout2.xml"/><Relationship Id="rId4" Type="http://schemas.openxmlformats.org/officeDocument/2006/relationships/image" Target="../media/image2.jpg"/></Relationships>
</file>

<file path=ppt/slides/_rels/slide2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2.jpg"/></Relationships>
</file>

<file path=ppt/slides/_rels/slide2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2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2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2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2.png"/></Relationships>
</file>

<file path=ppt/slides/_rels/slide2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46.jpeg"/><Relationship Id="rId4" Type="http://schemas.openxmlformats.org/officeDocument/2006/relationships/image" Target="../media/image45.png"/></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47.jpeg"/></Relationships>
</file>

<file path=ppt/slides/_rels/slide3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9.png"/></Relationships>
</file>

<file path=ppt/slides/_rels/slide3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51.png"/></Relationships>
</file>

<file path=ppt/slides/_rels/slide3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53.png"/></Relationships>
</file>

<file path=ppt/slides/_rels/slide3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55.png"/></Relationships>
</file>

<file path=ppt/slides/_rels/slide3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2.jpg"/></Relationships>
</file>

<file path=ppt/slides/_rels/slide3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58.png"/></Relationships>
</file>

<file path=ppt/slides/_rels/slide3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61.png"/><Relationship Id="rId4" Type="http://schemas.openxmlformats.org/officeDocument/2006/relationships/image" Target="../media/image60.png"/></Relationships>
</file>

<file path=ppt/slides/_rels/slide3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63.png"/><Relationship Id="rId4" Type="http://schemas.openxmlformats.org/officeDocument/2006/relationships/image" Target="../media/image62.png"/></Relationships>
</file>

<file path=ppt/slides/_rels/slide3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65.png"/><Relationship Id="rId4" Type="http://schemas.openxmlformats.org/officeDocument/2006/relationships/image" Target="../media/image64.png"/></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image" Target="../media/image13.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jpg"/></Relationships>
</file>

<file path=ppt/slides/_rels/slide4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67.png"/><Relationship Id="rId4" Type="http://schemas.openxmlformats.org/officeDocument/2006/relationships/image" Target="../media/image66.png"/></Relationships>
</file>

<file path=ppt/slides/_rels/slide4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69.png"/><Relationship Id="rId4" Type="http://schemas.openxmlformats.org/officeDocument/2006/relationships/image" Target="../media/image68.png"/></Relationships>
</file>

<file path=ppt/slides/_rels/slide4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2.jp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2.jpg"/></Relationships>
</file>

<file path=ppt/slides/_rels/slide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lum/>
          </a:blip>
          <a:srcRect/>
          <a:stretch>
            <a:fillRect l="-16000" t="-18000" r="-20000" b="-2000"/>
          </a:stretch>
        </a:blipFill>
        <a:effectLst/>
      </p:bgPr>
    </p:bg>
    <p:spTree>
      <p:nvGrpSpPr>
        <p:cNvPr id="1" name=""/>
        <p:cNvGrpSpPr/>
        <p:nvPr/>
      </p:nvGrpSpPr>
      <p:grpSpPr>
        <a:xfrm>
          <a:off x="0" y="0"/>
          <a:ext cx="0" cy="0"/>
          <a:chOff x="0" y="0"/>
          <a:chExt cx="0" cy="0"/>
        </a:xfrm>
      </p:grpSpPr>
      <p:pic>
        <p:nvPicPr>
          <p:cNvPr id="4" name="Google Shape;90;p1">
            <a:extLst>
              <a:ext uri="{FF2B5EF4-FFF2-40B4-BE49-F238E27FC236}">
                <a16:creationId xmlns:a16="http://schemas.microsoft.com/office/drawing/2014/main" id="{F41E57C2-0EE6-3328-40F9-49C71275B7B6}"/>
              </a:ext>
            </a:extLst>
          </p:cNvPr>
          <p:cNvPicPr preferRelativeResize="0"/>
          <p:nvPr/>
        </p:nvPicPr>
        <p:blipFill rotWithShape="1">
          <a:blip r:embed="rId3">
            <a:alphaModFix/>
          </a:blip>
          <a:srcRect/>
          <a:stretch/>
        </p:blipFill>
        <p:spPr>
          <a:xfrm>
            <a:off x="11173491" y="171123"/>
            <a:ext cx="685296" cy="631788"/>
          </a:xfrm>
          <a:prstGeom prst="rect">
            <a:avLst/>
          </a:prstGeom>
          <a:noFill/>
          <a:ln>
            <a:noFill/>
          </a:ln>
        </p:spPr>
      </p:pic>
      <p:sp>
        <p:nvSpPr>
          <p:cNvPr id="6" name="TextBox 5">
            <a:extLst>
              <a:ext uri="{FF2B5EF4-FFF2-40B4-BE49-F238E27FC236}">
                <a16:creationId xmlns:a16="http://schemas.microsoft.com/office/drawing/2014/main" id="{05E886A8-78F9-8E7F-6568-3B669423A19F}"/>
              </a:ext>
            </a:extLst>
          </p:cNvPr>
          <p:cNvSpPr txBox="1"/>
          <p:nvPr/>
        </p:nvSpPr>
        <p:spPr>
          <a:xfrm>
            <a:off x="3135419" y="1349111"/>
            <a:ext cx="8760152" cy="3416320"/>
          </a:xfrm>
          <a:prstGeom prst="rect">
            <a:avLst/>
          </a:prstGeom>
          <a:noFill/>
        </p:spPr>
        <p:txBody>
          <a:bodyPr wrap="square" rtlCol="0">
            <a:spAutoFit/>
          </a:bodyPr>
          <a:lstStyle/>
          <a:p>
            <a:pPr algn="ctr"/>
            <a:r>
              <a:rPr lang="en-US" sz="5400" b="1" dirty="0"/>
              <a:t>UNSUPERVISED MACHINE LEARNING </a:t>
            </a:r>
          </a:p>
          <a:p>
            <a:pPr algn="ctr"/>
            <a:r>
              <a:rPr lang="en-US" sz="5400" b="1" dirty="0"/>
              <a:t>(CUSTOMER SEGMENTATION)</a:t>
            </a:r>
          </a:p>
          <a:p>
            <a:pPr algn="ctr"/>
            <a:r>
              <a:rPr lang="en-US" sz="5400" b="1" dirty="0"/>
              <a:t>ONLINE RETAIL</a:t>
            </a:r>
            <a:endParaRPr lang="en-IN" sz="5400" b="1" dirty="0"/>
          </a:p>
        </p:txBody>
      </p:sp>
      <p:pic>
        <p:nvPicPr>
          <p:cNvPr id="8" name="Picture 7">
            <a:extLst>
              <a:ext uri="{FF2B5EF4-FFF2-40B4-BE49-F238E27FC236}">
                <a16:creationId xmlns:a16="http://schemas.microsoft.com/office/drawing/2014/main" id="{7C85BD00-FBEC-32A5-C73E-56B382061ED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937809" cy="1937809"/>
          </a:xfrm>
          <a:prstGeom prst="rect">
            <a:avLst/>
          </a:prstGeom>
        </p:spPr>
      </p:pic>
      <p:pic>
        <p:nvPicPr>
          <p:cNvPr id="10" name="Picture 9">
            <a:extLst>
              <a:ext uri="{FF2B5EF4-FFF2-40B4-BE49-F238E27FC236}">
                <a16:creationId xmlns:a16="http://schemas.microsoft.com/office/drawing/2014/main" id="{702FDC5F-52F0-1D8A-5825-A36A0F739D8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0800000" flipV="1">
            <a:off x="9885203" y="4551203"/>
            <a:ext cx="2306797" cy="2306797"/>
          </a:xfrm>
          <a:prstGeom prst="rect">
            <a:avLst/>
          </a:prstGeom>
        </p:spPr>
      </p:pic>
      <p:pic>
        <p:nvPicPr>
          <p:cNvPr id="18" name="Picture 17">
            <a:extLst>
              <a:ext uri="{FF2B5EF4-FFF2-40B4-BE49-F238E27FC236}">
                <a16:creationId xmlns:a16="http://schemas.microsoft.com/office/drawing/2014/main" id="{C96EE348-9460-6DA7-23F5-645295304C0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0232" y="3429000"/>
            <a:ext cx="3286631" cy="3286631"/>
          </a:xfrm>
          <a:prstGeom prst="rect">
            <a:avLst/>
          </a:prstGeom>
        </p:spPr>
      </p:pic>
    </p:spTree>
    <p:extLst>
      <p:ext uri="{BB962C8B-B14F-4D97-AF65-F5344CB8AC3E}">
        <p14:creationId xmlns:p14="http://schemas.microsoft.com/office/powerpoint/2010/main" val="3486778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down)">
                                      <p:cBhvr>
                                        <p:cTn id="12" dur="500"/>
                                        <p:tgtEl>
                                          <p:spTgt spid="8"/>
                                        </p:tgtEl>
                                      </p:cBhvr>
                                    </p:animEffect>
                                  </p:childTnLst>
                                </p:cTn>
                              </p:par>
                              <p:par>
                                <p:cTn id="13" presetID="22" presetClass="entr" presetSubtype="4"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down)">
                                      <p:cBhvr>
                                        <p:cTn id="15" dur="500"/>
                                        <p:tgtEl>
                                          <p:spTgt spid="10"/>
                                        </p:tgtEl>
                                      </p:cBhvr>
                                    </p:animEffect>
                                  </p:childTnLst>
                                </p:cTn>
                              </p:par>
                              <p:par>
                                <p:cTn id="16" presetID="10" presetClass="entr" presetSubtype="0" fill="hold" nodeType="with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fade">
                                      <p:cBhvr>
                                        <p:cTn id="18"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9000"/>
            <a:lum/>
          </a:blip>
          <a:srcRect/>
          <a:stretch>
            <a:fillRect l="-2000" r="-19000"/>
          </a:stretch>
        </a:blipFill>
        <a:effectLst/>
      </p:bgPr>
    </p:bg>
    <p:spTree>
      <p:nvGrpSpPr>
        <p:cNvPr id="1" name=""/>
        <p:cNvGrpSpPr/>
        <p:nvPr/>
      </p:nvGrpSpPr>
      <p:grpSpPr>
        <a:xfrm>
          <a:off x="0" y="0"/>
          <a:ext cx="0" cy="0"/>
          <a:chOff x="0" y="0"/>
          <a:chExt cx="0" cy="0"/>
        </a:xfrm>
      </p:grpSpPr>
      <p:sp>
        <p:nvSpPr>
          <p:cNvPr id="4" name="Google Shape;145;p9">
            <a:extLst>
              <a:ext uri="{FF2B5EF4-FFF2-40B4-BE49-F238E27FC236}">
                <a16:creationId xmlns:a16="http://schemas.microsoft.com/office/drawing/2014/main" id="{E9AA5118-0882-CF0C-4B9B-3996E79BE00B}"/>
              </a:ext>
            </a:extLst>
          </p:cNvPr>
          <p:cNvSpPr txBox="1">
            <a:spLocks/>
          </p:cNvSpPr>
          <p:nvPr/>
        </p:nvSpPr>
        <p:spPr>
          <a:xfrm>
            <a:off x="1733550" y="255499"/>
            <a:ext cx="9144000" cy="695045"/>
          </a:xfrm>
          <a:prstGeom prst="rect">
            <a:avLst/>
          </a:prstGeom>
          <a:noFill/>
          <a:ln>
            <a:noFill/>
          </a:ln>
        </p:spPr>
        <p:txBody>
          <a:bodyPr spcFirstLastPara="1" vert="horz" wrap="square" lIns="91425" tIns="45700" rIns="91425" bIns="4570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0"/>
              </a:spcBef>
              <a:buClr>
                <a:srgbClr val="2F5496"/>
              </a:buClr>
              <a:buSzPts val="3600"/>
              <a:buFont typeface="Arial Black"/>
              <a:buNone/>
            </a:pPr>
            <a:r>
              <a:rPr lang="en-US" sz="3600" dirty="0">
                <a:solidFill>
                  <a:srgbClr val="2F5496"/>
                </a:solidFill>
                <a:latin typeface="Arial Black"/>
                <a:ea typeface="Arial Black"/>
                <a:cs typeface="Arial Black"/>
                <a:sym typeface="Arial Black"/>
              </a:rPr>
              <a:t>COUNTRY WISE CUSTOMERS</a:t>
            </a:r>
          </a:p>
        </p:txBody>
      </p:sp>
      <p:pic>
        <p:nvPicPr>
          <p:cNvPr id="6" name="Google Shape;90;p1">
            <a:extLst>
              <a:ext uri="{FF2B5EF4-FFF2-40B4-BE49-F238E27FC236}">
                <a16:creationId xmlns:a16="http://schemas.microsoft.com/office/drawing/2014/main" id="{5B2331F5-CDD9-61DC-A8BD-F409AA639DB2}"/>
              </a:ext>
            </a:extLst>
          </p:cNvPr>
          <p:cNvPicPr preferRelativeResize="0"/>
          <p:nvPr/>
        </p:nvPicPr>
        <p:blipFill rotWithShape="1">
          <a:blip r:embed="rId3">
            <a:alphaModFix/>
          </a:blip>
          <a:srcRect/>
          <a:stretch/>
        </p:blipFill>
        <p:spPr>
          <a:xfrm>
            <a:off x="11173491" y="171123"/>
            <a:ext cx="685296" cy="631788"/>
          </a:xfrm>
          <a:prstGeom prst="rect">
            <a:avLst/>
          </a:prstGeom>
          <a:noFill/>
          <a:ln>
            <a:noFill/>
          </a:ln>
        </p:spPr>
      </p:pic>
      <p:pic>
        <p:nvPicPr>
          <p:cNvPr id="19458" name="Picture 2">
            <a:extLst>
              <a:ext uri="{FF2B5EF4-FFF2-40B4-BE49-F238E27FC236}">
                <a16:creationId xmlns:a16="http://schemas.microsoft.com/office/drawing/2014/main" id="{414B6F91-1470-D8F3-578A-24DFC85248E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536700"/>
            <a:ext cx="12192000" cy="3784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2925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9458"/>
                                        </p:tgtEl>
                                        <p:attrNameLst>
                                          <p:attrName>style.visibility</p:attrName>
                                        </p:attrNameLst>
                                      </p:cBhvr>
                                      <p:to>
                                        <p:strVal val="visible"/>
                                      </p:to>
                                    </p:set>
                                    <p:animEffect transition="in" filter="wipe(down)">
                                      <p:cBhvr>
                                        <p:cTn id="12" dur="500"/>
                                        <p:tgtEl>
                                          <p:spTgt spid="194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9000"/>
            <a:lum/>
          </a:blip>
          <a:srcRect/>
          <a:stretch>
            <a:fillRect l="-2000" r="-19000"/>
          </a:stretch>
        </a:blipFill>
        <a:effectLst/>
      </p:bgPr>
    </p:bg>
    <p:spTree>
      <p:nvGrpSpPr>
        <p:cNvPr id="1" name=""/>
        <p:cNvGrpSpPr/>
        <p:nvPr/>
      </p:nvGrpSpPr>
      <p:grpSpPr>
        <a:xfrm>
          <a:off x="0" y="0"/>
          <a:ext cx="0" cy="0"/>
          <a:chOff x="0" y="0"/>
          <a:chExt cx="0" cy="0"/>
        </a:xfrm>
      </p:grpSpPr>
      <p:sp>
        <p:nvSpPr>
          <p:cNvPr id="4" name="Google Shape;145;p9">
            <a:extLst>
              <a:ext uri="{FF2B5EF4-FFF2-40B4-BE49-F238E27FC236}">
                <a16:creationId xmlns:a16="http://schemas.microsoft.com/office/drawing/2014/main" id="{E9AA5118-0882-CF0C-4B9B-3996E79BE00B}"/>
              </a:ext>
            </a:extLst>
          </p:cNvPr>
          <p:cNvSpPr txBox="1">
            <a:spLocks/>
          </p:cNvSpPr>
          <p:nvPr/>
        </p:nvSpPr>
        <p:spPr>
          <a:xfrm>
            <a:off x="1733550" y="255499"/>
            <a:ext cx="9144000" cy="695045"/>
          </a:xfrm>
          <a:prstGeom prst="rect">
            <a:avLst/>
          </a:prstGeom>
          <a:noFill/>
          <a:ln>
            <a:noFill/>
          </a:ln>
        </p:spPr>
        <p:txBody>
          <a:bodyPr spcFirstLastPara="1" vert="horz" wrap="square" lIns="91425" tIns="45700" rIns="91425" bIns="45700" rtlCol="0" anchor="b" anchorCtr="0">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0"/>
              </a:spcBef>
              <a:buClr>
                <a:srgbClr val="2F5496"/>
              </a:buClr>
              <a:buSzPts val="3600"/>
              <a:buFont typeface="Arial Black"/>
              <a:buNone/>
            </a:pPr>
            <a:r>
              <a:rPr lang="en-US" sz="3600" dirty="0">
                <a:solidFill>
                  <a:srgbClr val="2F5496"/>
                </a:solidFill>
                <a:latin typeface="Arial Black"/>
                <a:ea typeface="Arial Black"/>
                <a:cs typeface="Arial Black"/>
                <a:sym typeface="Arial Black"/>
              </a:rPr>
              <a:t>COUNTRY WISE PURCHASE QUANTITY</a:t>
            </a:r>
          </a:p>
        </p:txBody>
      </p:sp>
      <p:pic>
        <p:nvPicPr>
          <p:cNvPr id="6" name="Google Shape;90;p1">
            <a:extLst>
              <a:ext uri="{FF2B5EF4-FFF2-40B4-BE49-F238E27FC236}">
                <a16:creationId xmlns:a16="http://schemas.microsoft.com/office/drawing/2014/main" id="{5B2331F5-CDD9-61DC-A8BD-F409AA639DB2}"/>
              </a:ext>
            </a:extLst>
          </p:cNvPr>
          <p:cNvPicPr preferRelativeResize="0"/>
          <p:nvPr/>
        </p:nvPicPr>
        <p:blipFill rotWithShape="1">
          <a:blip r:embed="rId3">
            <a:alphaModFix/>
          </a:blip>
          <a:srcRect/>
          <a:stretch/>
        </p:blipFill>
        <p:spPr>
          <a:xfrm>
            <a:off x="11173491" y="171123"/>
            <a:ext cx="685296" cy="631788"/>
          </a:xfrm>
          <a:prstGeom prst="rect">
            <a:avLst/>
          </a:prstGeom>
          <a:noFill/>
          <a:ln>
            <a:noFill/>
          </a:ln>
        </p:spPr>
      </p:pic>
      <p:pic>
        <p:nvPicPr>
          <p:cNvPr id="18444" name="Picture 12">
            <a:extLst>
              <a:ext uri="{FF2B5EF4-FFF2-40B4-BE49-F238E27FC236}">
                <a16:creationId xmlns:a16="http://schemas.microsoft.com/office/drawing/2014/main" id="{E984D178-109C-ED13-91DB-337B6174CDC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516063"/>
            <a:ext cx="12192000" cy="38242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9403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8444"/>
                                        </p:tgtEl>
                                        <p:attrNameLst>
                                          <p:attrName>style.visibility</p:attrName>
                                        </p:attrNameLst>
                                      </p:cBhvr>
                                      <p:to>
                                        <p:strVal val="visible"/>
                                      </p:to>
                                    </p:set>
                                    <p:animEffect transition="in" filter="wipe(down)">
                                      <p:cBhvr>
                                        <p:cTn id="12" dur="500"/>
                                        <p:tgtEl>
                                          <p:spTgt spid="184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9000"/>
            <a:lum/>
          </a:blip>
          <a:srcRect/>
          <a:stretch>
            <a:fillRect l="-2000" r="-19000"/>
          </a:stretch>
        </a:blipFill>
        <a:effectLst/>
      </p:bgPr>
    </p:bg>
    <p:spTree>
      <p:nvGrpSpPr>
        <p:cNvPr id="1" name=""/>
        <p:cNvGrpSpPr/>
        <p:nvPr/>
      </p:nvGrpSpPr>
      <p:grpSpPr>
        <a:xfrm>
          <a:off x="0" y="0"/>
          <a:ext cx="0" cy="0"/>
          <a:chOff x="0" y="0"/>
          <a:chExt cx="0" cy="0"/>
        </a:xfrm>
      </p:grpSpPr>
      <p:sp>
        <p:nvSpPr>
          <p:cNvPr id="4" name="Google Shape;145;p9">
            <a:extLst>
              <a:ext uri="{FF2B5EF4-FFF2-40B4-BE49-F238E27FC236}">
                <a16:creationId xmlns:a16="http://schemas.microsoft.com/office/drawing/2014/main" id="{E9AA5118-0882-CF0C-4B9B-3996E79BE00B}"/>
              </a:ext>
            </a:extLst>
          </p:cNvPr>
          <p:cNvSpPr txBox="1">
            <a:spLocks/>
          </p:cNvSpPr>
          <p:nvPr/>
        </p:nvSpPr>
        <p:spPr>
          <a:xfrm>
            <a:off x="1733550" y="255499"/>
            <a:ext cx="9144000" cy="695045"/>
          </a:xfrm>
          <a:prstGeom prst="rect">
            <a:avLst/>
          </a:prstGeom>
          <a:noFill/>
          <a:ln>
            <a:noFill/>
          </a:ln>
        </p:spPr>
        <p:txBody>
          <a:bodyPr spcFirstLastPara="1" vert="horz" wrap="square" lIns="91425" tIns="45700" rIns="91425" bIns="45700" rtlCol="0" anchor="b" anchorCtr="0">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0"/>
              </a:spcBef>
              <a:buClr>
                <a:srgbClr val="2F5496"/>
              </a:buClr>
              <a:buSzPts val="3600"/>
              <a:buFont typeface="Arial Black"/>
              <a:buNone/>
            </a:pPr>
            <a:r>
              <a:rPr lang="en-US" sz="3600" dirty="0">
                <a:solidFill>
                  <a:srgbClr val="2F5496"/>
                </a:solidFill>
                <a:latin typeface="Arial Black"/>
                <a:ea typeface="Arial Black"/>
                <a:cs typeface="Arial Black"/>
                <a:sym typeface="Arial Black"/>
              </a:rPr>
              <a:t>PRODUCT WISE PURCHASE QUANTITY</a:t>
            </a:r>
          </a:p>
        </p:txBody>
      </p:sp>
      <p:pic>
        <p:nvPicPr>
          <p:cNvPr id="6" name="Google Shape;90;p1">
            <a:extLst>
              <a:ext uri="{FF2B5EF4-FFF2-40B4-BE49-F238E27FC236}">
                <a16:creationId xmlns:a16="http://schemas.microsoft.com/office/drawing/2014/main" id="{5B2331F5-CDD9-61DC-A8BD-F409AA639DB2}"/>
              </a:ext>
            </a:extLst>
          </p:cNvPr>
          <p:cNvPicPr preferRelativeResize="0"/>
          <p:nvPr/>
        </p:nvPicPr>
        <p:blipFill rotWithShape="1">
          <a:blip r:embed="rId3">
            <a:alphaModFix/>
          </a:blip>
          <a:srcRect/>
          <a:stretch/>
        </p:blipFill>
        <p:spPr>
          <a:xfrm>
            <a:off x="11173491" y="171123"/>
            <a:ext cx="685296" cy="631788"/>
          </a:xfrm>
          <a:prstGeom prst="rect">
            <a:avLst/>
          </a:prstGeom>
          <a:noFill/>
          <a:ln>
            <a:noFill/>
          </a:ln>
        </p:spPr>
      </p:pic>
      <p:pic>
        <p:nvPicPr>
          <p:cNvPr id="18442" name="Picture 10">
            <a:extLst>
              <a:ext uri="{FF2B5EF4-FFF2-40B4-BE49-F238E27FC236}">
                <a16:creationId xmlns:a16="http://schemas.microsoft.com/office/drawing/2014/main" id="{10D32B76-B2D9-7B80-EC93-BAFFB23CB03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465263"/>
            <a:ext cx="12192000" cy="39258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6509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8442"/>
                                        </p:tgtEl>
                                        <p:attrNameLst>
                                          <p:attrName>style.visibility</p:attrName>
                                        </p:attrNameLst>
                                      </p:cBhvr>
                                      <p:to>
                                        <p:strVal val="visible"/>
                                      </p:to>
                                    </p:set>
                                    <p:animEffect transition="in" filter="wipe(down)">
                                      <p:cBhvr>
                                        <p:cTn id="12" dur="500"/>
                                        <p:tgtEl>
                                          <p:spTgt spid="184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9000"/>
            <a:lum/>
          </a:blip>
          <a:srcRect/>
          <a:stretch>
            <a:fillRect l="-2000" r="-19000"/>
          </a:stretch>
        </a:blipFill>
        <a:effectLst/>
      </p:bgPr>
    </p:bg>
    <p:spTree>
      <p:nvGrpSpPr>
        <p:cNvPr id="1" name=""/>
        <p:cNvGrpSpPr/>
        <p:nvPr/>
      </p:nvGrpSpPr>
      <p:grpSpPr>
        <a:xfrm>
          <a:off x="0" y="0"/>
          <a:ext cx="0" cy="0"/>
          <a:chOff x="0" y="0"/>
          <a:chExt cx="0" cy="0"/>
        </a:xfrm>
      </p:grpSpPr>
      <p:sp>
        <p:nvSpPr>
          <p:cNvPr id="4" name="Google Shape;145;p9">
            <a:extLst>
              <a:ext uri="{FF2B5EF4-FFF2-40B4-BE49-F238E27FC236}">
                <a16:creationId xmlns:a16="http://schemas.microsoft.com/office/drawing/2014/main" id="{E9AA5118-0882-CF0C-4B9B-3996E79BE00B}"/>
              </a:ext>
            </a:extLst>
          </p:cNvPr>
          <p:cNvSpPr txBox="1">
            <a:spLocks/>
          </p:cNvSpPr>
          <p:nvPr/>
        </p:nvSpPr>
        <p:spPr>
          <a:xfrm>
            <a:off x="1733550" y="255499"/>
            <a:ext cx="9144000" cy="695045"/>
          </a:xfrm>
          <a:prstGeom prst="rect">
            <a:avLst/>
          </a:prstGeom>
          <a:noFill/>
          <a:ln>
            <a:noFill/>
          </a:ln>
        </p:spPr>
        <p:txBody>
          <a:bodyPr spcFirstLastPara="1" vert="horz" wrap="square" lIns="91425" tIns="45700" rIns="91425" bIns="4570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0"/>
              </a:spcBef>
              <a:buClr>
                <a:srgbClr val="2F5496"/>
              </a:buClr>
              <a:buSzPts val="3600"/>
              <a:buFont typeface="Arial Black"/>
              <a:buNone/>
            </a:pPr>
            <a:r>
              <a:rPr lang="en-US" sz="3600" dirty="0">
                <a:solidFill>
                  <a:srgbClr val="2F5496"/>
                </a:solidFill>
                <a:latin typeface="Arial Black"/>
                <a:ea typeface="Arial Black"/>
                <a:cs typeface="Arial Black"/>
                <a:sym typeface="Arial Black"/>
              </a:rPr>
              <a:t>PRODUCT WISE REVENUE</a:t>
            </a:r>
          </a:p>
        </p:txBody>
      </p:sp>
      <p:pic>
        <p:nvPicPr>
          <p:cNvPr id="6" name="Google Shape;90;p1">
            <a:extLst>
              <a:ext uri="{FF2B5EF4-FFF2-40B4-BE49-F238E27FC236}">
                <a16:creationId xmlns:a16="http://schemas.microsoft.com/office/drawing/2014/main" id="{5B2331F5-CDD9-61DC-A8BD-F409AA639DB2}"/>
              </a:ext>
            </a:extLst>
          </p:cNvPr>
          <p:cNvPicPr preferRelativeResize="0"/>
          <p:nvPr/>
        </p:nvPicPr>
        <p:blipFill rotWithShape="1">
          <a:blip r:embed="rId3">
            <a:alphaModFix/>
          </a:blip>
          <a:srcRect/>
          <a:stretch/>
        </p:blipFill>
        <p:spPr>
          <a:xfrm>
            <a:off x="11173491" y="171123"/>
            <a:ext cx="685296" cy="631788"/>
          </a:xfrm>
          <a:prstGeom prst="rect">
            <a:avLst/>
          </a:prstGeom>
          <a:noFill/>
          <a:ln>
            <a:noFill/>
          </a:ln>
        </p:spPr>
      </p:pic>
      <p:pic>
        <p:nvPicPr>
          <p:cNvPr id="18440" name="Picture 8">
            <a:extLst>
              <a:ext uri="{FF2B5EF4-FFF2-40B4-BE49-F238E27FC236}">
                <a16:creationId xmlns:a16="http://schemas.microsoft.com/office/drawing/2014/main" id="{D1046CD6-FEE6-33AB-38D4-A96BD743A30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465263"/>
            <a:ext cx="12192000" cy="39258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5974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8440"/>
                                        </p:tgtEl>
                                        <p:attrNameLst>
                                          <p:attrName>style.visibility</p:attrName>
                                        </p:attrNameLst>
                                      </p:cBhvr>
                                      <p:to>
                                        <p:strVal val="visible"/>
                                      </p:to>
                                    </p:set>
                                    <p:animEffect transition="in" filter="wipe(down)">
                                      <p:cBhvr>
                                        <p:cTn id="12" dur="500"/>
                                        <p:tgtEl>
                                          <p:spTgt spid="184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9000"/>
            <a:lum/>
          </a:blip>
          <a:srcRect/>
          <a:stretch>
            <a:fillRect l="-2000" r="-19000"/>
          </a:stretch>
        </a:blipFill>
        <a:effectLst/>
      </p:bgPr>
    </p:bg>
    <p:spTree>
      <p:nvGrpSpPr>
        <p:cNvPr id="1" name=""/>
        <p:cNvGrpSpPr/>
        <p:nvPr/>
      </p:nvGrpSpPr>
      <p:grpSpPr>
        <a:xfrm>
          <a:off x="0" y="0"/>
          <a:ext cx="0" cy="0"/>
          <a:chOff x="0" y="0"/>
          <a:chExt cx="0" cy="0"/>
        </a:xfrm>
      </p:grpSpPr>
      <p:sp>
        <p:nvSpPr>
          <p:cNvPr id="4" name="Google Shape;145;p9">
            <a:extLst>
              <a:ext uri="{FF2B5EF4-FFF2-40B4-BE49-F238E27FC236}">
                <a16:creationId xmlns:a16="http://schemas.microsoft.com/office/drawing/2014/main" id="{E9AA5118-0882-CF0C-4B9B-3996E79BE00B}"/>
              </a:ext>
            </a:extLst>
          </p:cNvPr>
          <p:cNvSpPr txBox="1">
            <a:spLocks/>
          </p:cNvSpPr>
          <p:nvPr/>
        </p:nvSpPr>
        <p:spPr>
          <a:xfrm>
            <a:off x="1733550" y="255499"/>
            <a:ext cx="9144000" cy="695045"/>
          </a:xfrm>
          <a:prstGeom prst="rect">
            <a:avLst/>
          </a:prstGeom>
          <a:noFill/>
          <a:ln>
            <a:noFill/>
          </a:ln>
        </p:spPr>
        <p:txBody>
          <a:bodyPr spcFirstLastPara="1" vert="horz" wrap="square" lIns="91425" tIns="45700" rIns="91425" bIns="4570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0"/>
              </a:spcBef>
              <a:buClr>
                <a:srgbClr val="2F5496"/>
              </a:buClr>
              <a:buSzPts val="3600"/>
              <a:buFont typeface="Arial Black"/>
              <a:buNone/>
            </a:pPr>
            <a:r>
              <a:rPr lang="en-US" sz="3600" dirty="0">
                <a:solidFill>
                  <a:srgbClr val="2F5496"/>
                </a:solidFill>
                <a:latin typeface="Arial Black"/>
                <a:ea typeface="Arial Black"/>
                <a:cs typeface="Arial Black"/>
                <a:sym typeface="Arial Black"/>
              </a:rPr>
              <a:t>PRODUCT WISE CUSTOMERS</a:t>
            </a:r>
          </a:p>
        </p:txBody>
      </p:sp>
      <p:pic>
        <p:nvPicPr>
          <p:cNvPr id="6" name="Google Shape;90;p1">
            <a:extLst>
              <a:ext uri="{FF2B5EF4-FFF2-40B4-BE49-F238E27FC236}">
                <a16:creationId xmlns:a16="http://schemas.microsoft.com/office/drawing/2014/main" id="{5B2331F5-CDD9-61DC-A8BD-F409AA639DB2}"/>
              </a:ext>
            </a:extLst>
          </p:cNvPr>
          <p:cNvPicPr preferRelativeResize="0"/>
          <p:nvPr/>
        </p:nvPicPr>
        <p:blipFill rotWithShape="1">
          <a:blip r:embed="rId3">
            <a:alphaModFix/>
          </a:blip>
          <a:srcRect/>
          <a:stretch/>
        </p:blipFill>
        <p:spPr>
          <a:xfrm>
            <a:off x="11173491" y="171123"/>
            <a:ext cx="685296" cy="631788"/>
          </a:xfrm>
          <a:prstGeom prst="rect">
            <a:avLst/>
          </a:prstGeom>
          <a:noFill/>
          <a:ln>
            <a:noFill/>
          </a:ln>
        </p:spPr>
      </p:pic>
      <p:pic>
        <p:nvPicPr>
          <p:cNvPr id="18438" name="Picture 6">
            <a:extLst>
              <a:ext uri="{FF2B5EF4-FFF2-40B4-BE49-F238E27FC236}">
                <a16:creationId xmlns:a16="http://schemas.microsoft.com/office/drawing/2014/main" id="{79F248AB-EE07-693C-D155-12FB7962F6A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441450"/>
            <a:ext cx="12192000" cy="39735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7947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8438"/>
                                        </p:tgtEl>
                                        <p:attrNameLst>
                                          <p:attrName>style.visibility</p:attrName>
                                        </p:attrNameLst>
                                      </p:cBhvr>
                                      <p:to>
                                        <p:strVal val="visible"/>
                                      </p:to>
                                    </p:set>
                                    <p:animEffect transition="in" filter="wipe(down)">
                                      <p:cBhvr>
                                        <p:cTn id="12" dur="500"/>
                                        <p:tgtEl>
                                          <p:spTgt spid="184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9000"/>
            <a:lum/>
          </a:blip>
          <a:srcRect/>
          <a:stretch>
            <a:fillRect l="-2000" r="-19000"/>
          </a:stretch>
        </a:blipFill>
        <a:effectLst/>
      </p:bgPr>
    </p:bg>
    <p:spTree>
      <p:nvGrpSpPr>
        <p:cNvPr id="1" name=""/>
        <p:cNvGrpSpPr/>
        <p:nvPr/>
      </p:nvGrpSpPr>
      <p:grpSpPr>
        <a:xfrm>
          <a:off x="0" y="0"/>
          <a:ext cx="0" cy="0"/>
          <a:chOff x="0" y="0"/>
          <a:chExt cx="0" cy="0"/>
        </a:xfrm>
      </p:grpSpPr>
      <p:sp>
        <p:nvSpPr>
          <p:cNvPr id="4" name="Google Shape;145;p9">
            <a:extLst>
              <a:ext uri="{FF2B5EF4-FFF2-40B4-BE49-F238E27FC236}">
                <a16:creationId xmlns:a16="http://schemas.microsoft.com/office/drawing/2014/main" id="{E9AA5118-0882-CF0C-4B9B-3996E79BE00B}"/>
              </a:ext>
            </a:extLst>
          </p:cNvPr>
          <p:cNvSpPr txBox="1">
            <a:spLocks/>
          </p:cNvSpPr>
          <p:nvPr/>
        </p:nvSpPr>
        <p:spPr>
          <a:xfrm>
            <a:off x="1733550" y="255499"/>
            <a:ext cx="9144000" cy="695045"/>
          </a:xfrm>
          <a:prstGeom prst="rect">
            <a:avLst/>
          </a:prstGeom>
          <a:noFill/>
          <a:ln>
            <a:noFill/>
          </a:ln>
        </p:spPr>
        <p:txBody>
          <a:bodyPr spcFirstLastPara="1" vert="horz" wrap="square" lIns="91425" tIns="45700" rIns="91425" bIns="4570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0"/>
              </a:spcBef>
              <a:buClr>
                <a:srgbClr val="2F5496"/>
              </a:buClr>
              <a:buSzPts val="3600"/>
              <a:buFont typeface="Arial Black"/>
              <a:buNone/>
            </a:pPr>
            <a:r>
              <a:rPr lang="en-US" sz="3600" dirty="0">
                <a:solidFill>
                  <a:srgbClr val="2F5496"/>
                </a:solidFill>
                <a:latin typeface="Arial Black"/>
                <a:ea typeface="Arial Black"/>
                <a:cs typeface="Arial Black"/>
                <a:sym typeface="Arial Black"/>
              </a:rPr>
              <a:t>CUSTOMER WISE CANCELLATIONS</a:t>
            </a:r>
          </a:p>
        </p:txBody>
      </p:sp>
      <p:pic>
        <p:nvPicPr>
          <p:cNvPr id="6" name="Google Shape;90;p1">
            <a:extLst>
              <a:ext uri="{FF2B5EF4-FFF2-40B4-BE49-F238E27FC236}">
                <a16:creationId xmlns:a16="http://schemas.microsoft.com/office/drawing/2014/main" id="{5B2331F5-CDD9-61DC-A8BD-F409AA639DB2}"/>
              </a:ext>
            </a:extLst>
          </p:cNvPr>
          <p:cNvPicPr preferRelativeResize="0"/>
          <p:nvPr/>
        </p:nvPicPr>
        <p:blipFill rotWithShape="1">
          <a:blip r:embed="rId3">
            <a:alphaModFix/>
          </a:blip>
          <a:srcRect/>
          <a:stretch/>
        </p:blipFill>
        <p:spPr>
          <a:xfrm>
            <a:off x="11173491" y="171123"/>
            <a:ext cx="685296" cy="631788"/>
          </a:xfrm>
          <a:prstGeom prst="rect">
            <a:avLst/>
          </a:prstGeom>
          <a:noFill/>
          <a:ln>
            <a:noFill/>
          </a:ln>
        </p:spPr>
      </p:pic>
      <p:pic>
        <p:nvPicPr>
          <p:cNvPr id="18436" name="Picture 4">
            <a:extLst>
              <a:ext uri="{FF2B5EF4-FFF2-40B4-BE49-F238E27FC236}">
                <a16:creationId xmlns:a16="http://schemas.microsoft.com/office/drawing/2014/main" id="{6AAC1272-838B-5EBC-14D5-3533F31E609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635125"/>
            <a:ext cx="12192000" cy="3587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9848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8436"/>
                                        </p:tgtEl>
                                        <p:attrNameLst>
                                          <p:attrName>style.visibility</p:attrName>
                                        </p:attrNameLst>
                                      </p:cBhvr>
                                      <p:to>
                                        <p:strVal val="visible"/>
                                      </p:to>
                                    </p:set>
                                    <p:animEffect transition="in" filter="wipe(down)">
                                      <p:cBhvr>
                                        <p:cTn id="12" dur="500"/>
                                        <p:tgtEl>
                                          <p:spTgt spid="184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9000"/>
            <a:lum/>
          </a:blip>
          <a:srcRect/>
          <a:stretch>
            <a:fillRect l="-2000" r="-19000"/>
          </a:stretch>
        </a:blipFill>
        <a:effectLst/>
      </p:bgPr>
    </p:bg>
    <p:spTree>
      <p:nvGrpSpPr>
        <p:cNvPr id="1" name=""/>
        <p:cNvGrpSpPr/>
        <p:nvPr/>
      </p:nvGrpSpPr>
      <p:grpSpPr>
        <a:xfrm>
          <a:off x="0" y="0"/>
          <a:ext cx="0" cy="0"/>
          <a:chOff x="0" y="0"/>
          <a:chExt cx="0" cy="0"/>
        </a:xfrm>
      </p:grpSpPr>
      <p:sp>
        <p:nvSpPr>
          <p:cNvPr id="4" name="Google Shape;145;p9">
            <a:extLst>
              <a:ext uri="{FF2B5EF4-FFF2-40B4-BE49-F238E27FC236}">
                <a16:creationId xmlns:a16="http://schemas.microsoft.com/office/drawing/2014/main" id="{E9AA5118-0882-CF0C-4B9B-3996E79BE00B}"/>
              </a:ext>
            </a:extLst>
          </p:cNvPr>
          <p:cNvSpPr txBox="1">
            <a:spLocks/>
          </p:cNvSpPr>
          <p:nvPr/>
        </p:nvSpPr>
        <p:spPr>
          <a:xfrm>
            <a:off x="1733550" y="255499"/>
            <a:ext cx="9144000" cy="695045"/>
          </a:xfrm>
          <a:prstGeom prst="rect">
            <a:avLst/>
          </a:prstGeom>
          <a:noFill/>
          <a:ln>
            <a:noFill/>
          </a:ln>
        </p:spPr>
        <p:txBody>
          <a:bodyPr spcFirstLastPara="1" vert="horz" wrap="square" lIns="91425" tIns="45700" rIns="91425" bIns="4570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0"/>
              </a:spcBef>
              <a:buClr>
                <a:srgbClr val="2F5496"/>
              </a:buClr>
              <a:buSzPts val="3600"/>
              <a:buFont typeface="Arial Black"/>
              <a:buNone/>
            </a:pPr>
            <a:r>
              <a:rPr lang="en-US" sz="3600" dirty="0">
                <a:solidFill>
                  <a:srgbClr val="2F5496"/>
                </a:solidFill>
                <a:latin typeface="Arial Black"/>
                <a:ea typeface="Arial Black"/>
                <a:cs typeface="Arial Black"/>
                <a:sym typeface="Arial Black"/>
              </a:rPr>
              <a:t>COUNTRY WISE CANCELLATIONS</a:t>
            </a:r>
          </a:p>
        </p:txBody>
      </p:sp>
      <p:pic>
        <p:nvPicPr>
          <p:cNvPr id="6" name="Google Shape;90;p1">
            <a:extLst>
              <a:ext uri="{FF2B5EF4-FFF2-40B4-BE49-F238E27FC236}">
                <a16:creationId xmlns:a16="http://schemas.microsoft.com/office/drawing/2014/main" id="{5B2331F5-CDD9-61DC-A8BD-F409AA639DB2}"/>
              </a:ext>
            </a:extLst>
          </p:cNvPr>
          <p:cNvPicPr preferRelativeResize="0"/>
          <p:nvPr/>
        </p:nvPicPr>
        <p:blipFill rotWithShape="1">
          <a:blip r:embed="rId3">
            <a:alphaModFix/>
          </a:blip>
          <a:srcRect/>
          <a:stretch/>
        </p:blipFill>
        <p:spPr>
          <a:xfrm>
            <a:off x="11173491" y="171123"/>
            <a:ext cx="685296" cy="631788"/>
          </a:xfrm>
          <a:prstGeom prst="rect">
            <a:avLst/>
          </a:prstGeom>
          <a:noFill/>
          <a:ln>
            <a:noFill/>
          </a:ln>
        </p:spPr>
      </p:pic>
      <p:pic>
        <p:nvPicPr>
          <p:cNvPr id="18434" name="Picture 2">
            <a:extLst>
              <a:ext uri="{FF2B5EF4-FFF2-40B4-BE49-F238E27FC236}">
                <a16:creationId xmlns:a16="http://schemas.microsoft.com/office/drawing/2014/main" id="{9E8A709E-A333-ABAC-866C-D07FABE1BEE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851025"/>
            <a:ext cx="12192000" cy="3784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9932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8434"/>
                                        </p:tgtEl>
                                        <p:attrNameLst>
                                          <p:attrName>style.visibility</p:attrName>
                                        </p:attrNameLst>
                                      </p:cBhvr>
                                      <p:to>
                                        <p:strVal val="visible"/>
                                      </p:to>
                                    </p:set>
                                    <p:animEffect transition="in" filter="wipe(down)">
                                      <p:cBhvr>
                                        <p:cTn id="12" dur="500"/>
                                        <p:tgtEl>
                                          <p:spTgt spid="184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alphaModFix amt="19000"/>
          </a:blip>
          <a:stretch>
            <a:fillRect/>
          </a:stretch>
        </a:blipFill>
        <a:effectLst/>
      </p:bgPr>
    </p:bg>
    <p:spTree>
      <p:nvGrpSpPr>
        <p:cNvPr id="1" name=""/>
        <p:cNvGrpSpPr/>
        <p:nvPr/>
      </p:nvGrpSpPr>
      <p:grpSpPr>
        <a:xfrm>
          <a:off x="0" y="0"/>
          <a:ext cx="0" cy="0"/>
          <a:chOff x="0" y="0"/>
          <a:chExt cx="0" cy="0"/>
        </a:xfrm>
      </p:grpSpPr>
      <p:pic>
        <p:nvPicPr>
          <p:cNvPr id="4" name="Google Shape;90;p1">
            <a:extLst>
              <a:ext uri="{FF2B5EF4-FFF2-40B4-BE49-F238E27FC236}">
                <a16:creationId xmlns:a16="http://schemas.microsoft.com/office/drawing/2014/main" id="{06BD23ED-BB66-75FF-D607-154BD2B10E3C}"/>
              </a:ext>
            </a:extLst>
          </p:cNvPr>
          <p:cNvPicPr preferRelativeResize="0"/>
          <p:nvPr/>
        </p:nvPicPr>
        <p:blipFill rotWithShape="1">
          <a:blip r:embed="rId3">
            <a:alphaModFix/>
          </a:blip>
          <a:srcRect/>
          <a:stretch/>
        </p:blipFill>
        <p:spPr>
          <a:xfrm>
            <a:off x="11173491" y="171123"/>
            <a:ext cx="685296" cy="631788"/>
          </a:xfrm>
          <a:prstGeom prst="rect">
            <a:avLst/>
          </a:prstGeom>
          <a:noFill/>
          <a:ln>
            <a:noFill/>
          </a:ln>
        </p:spPr>
      </p:pic>
      <p:sp>
        <p:nvSpPr>
          <p:cNvPr id="5" name="Google Shape;162;p11">
            <a:extLst>
              <a:ext uri="{FF2B5EF4-FFF2-40B4-BE49-F238E27FC236}">
                <a16:creationId xmlns:a16="http://schemas.microsoft.com/office/drawing/2014/main" id="{74879C19-53C9-5D03-87F3-3B98AB669021}"/>
              </a:ext>
            </a:extLst>
          </p:cNvPr>
          <p:cNvSpPr txBox="1">
            <a:spLocks/>
          </p:cNvSpPr>
          <p:nvPr/>
        </p:nvSpPr>
        <p:spPr>
          <a:xfrm>
            <a:off x="132522" y="171123"/>
            <a:ext cx="7991061" cy="695045"/>
          </a:xfrm>
          <a:prstGeom prst="rect">
            <a:avLst/>
          </a:prstGeom>
          <a:noFill/>
          <a:ln>
            <a:noFill/>
          </a:ln>
        </p:spPr>
        <p:txBody>
          <a:bodyPr spcFirstLastPara="1" vert="horz" wrap="square" lIns="91425" tIns="45700" rIns="91425" bIns="4570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buClr>
                <a:srgbClr val="2F5496"/>
              </a:buClr>
              <a:buSzPts val="3600"/>
              <a:buFont typeface="Arial Black"/>
              <a:buNone/>
            </a:pPr>
            <a:r>
              <a:rPr lang="en-US" sz="3600" dirty="0">
                <a:solidFill>
                  <a:srgbClr val="2F5496"/>
                </a:solidFill>
                <a:latin typeface="Arial Black"/>
                <a:ea typeface="Arial Black"/>
                <a:cs typeface="Arial Black"/>
                <a:sym typeface="Arial Black"/>
              </a:rPr>
              <a:t>VISUALIZING DISTRIBUTIONS</a:t>
            </a:r>
          </a:p>
        </p:txBody>
      </p:sp>
      <p:pic>
        <p:nvPicPr>
          <p:cNvPr id="6" name="Google Shape;164;p11">
            <a:extLst>
              <a:ext uri="{FF2B5EF4-FFF2-40B4-BE49-F238E27FC236}">
                <a16:creationId xmlns:a16="http://schemas.microsoft.com/office/drawing/2014/main" id="{5A65770D-C988-B9BE-02C6-E12F70F2EBF2}"/>
              </a:ext>
            </a:extLst>
          </p:cNvPr>
          <p:cNvPicPr preferRelativeResize="0"/>
          <p:nvPr/>
        </p:nvPicPr>
        <p:blipFill rotWithShape="1">
          <a:blip r:embed="rId4">
            <a:alphaModFix/>
          </a:blip>
          <a:srcRect/>
          <a:stretch/>
        </p:blipFill>
        <p:spPr>
          <a:xfrm>
            <a:off x="132522" y="866168"/>
            <a:ext cx="11389360" cy="2651125"/>
          </a:xfrm>
          <a:prstGeom prst="rect">
            <a:avLst/>
          </a:prstGeom>
          <a:noFill/>
          <a:ln>
            <a:noFill/>
          </a:ln>
        </p:spPr>
      </p:pic>
      <p:sp>
        <p:nvSpPr>
          <p:cNvPr id="7" name="Rectangle 6">
            <a:extLst>
              <a:ext uri="{FF2B5EF4-FFF2-40B4-BE49-F238E27FC236}">
                <a16:creationId xmlns:a16="http://schemas.microsoft.com/office/drawing/2014/main" id="{4EBF6744-044E-DC3D-9731-F851510A1231}"/>
              </a:ext>
            </a:extLst>
          </p:cNvPr>
          <p:cNvSpPr/>
          <p:nvPr/>
        </p:nvSpPr>
        <p:spPr>
          <a:xfrm>
            <a:off x="-1" y="3680393"/>
            <a:ext cx="12085983" cy="5876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90000"/>
              </a:lnSpc>
              <a:spcBef>
                <a:spcPts val="1000"/>
              </a:spcBef>
              <a:buClr>
                <a:schemeClr val="dk1"/>
              </a:buClr>
              <a:buSzPts val="2400"/>
            </a:pPr>
            <a:r>
              <a:rPr lang="en-US" dirty="0"/>
              <a:t>1. Visualizing the distribution of quantity, </a:t>
            </a:r>
            <a:r>
              <a:rPr lang="en-US" dirty="0" err="1"/>
              <a:t>unitprice</a:t>
            </a:r>
            <a:r>
              <a:rPr lang="en-US" dirty="0"/>
              <a:t> and total amount columns </a:t>
            </a:r>
          </a:p>
        </p:txBody>
      </p:sp>
      <p:sp>
        <p:nvSpPr>
          <p:cNvPr id="8" name="Rectangle 7">
            <a:extLst>
              <a:ext uri="{FF2B5EF4-FFF2-40B4-BE49-F238E27FC236}">
                <a16:creationId xmlns:a16="http://schemas.microsoft.com/office/drawing/2014/main" id="{C561FFA7-A9C4-3098-8715-4C4243E253D6}"/>
              </a:ext>
            </a:extLst>
          </p:cNvPr>
          <p:cNvSpPr/>
          <p:nvPr/>
        </p:nvSpPr>
        <p:spPr>
          <a:xfrm>
            <a:off x="0" y="4376192"/>
            <a:ext cx="12085982" cy="5876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90000"/>
              </a:lnSpc>
              <a:spcBef>
                <a:spcPts val="1000"/>
              </a:spcBef>
              <a:buClr>
                <a:schemeClr val="dk1"/>
              </a:buClr>
              <a:buSzPts val="2400"/>
            </a:pPr>
            <a:r>
              <a:rPr lang="en-US" dirty="0"/>
              <a:t>2. It shows a positively skewed distribution because most of the values are clustered around the left side of the distribution while the right tail of the distribution is longer, which means mean&gt;median&gt;mode</a:t>
            </a:r>
          </a:p>
        </p:txBody>
      </p:sp>
      <p:sp>
        <p:nvSpPr>
          <p:cNvPr id="9" name="Rectangle 8">
            <a:extLst>
              <a:ext uri="{FF2B5EF4-FFF2-40B4-BE49-F238E27FC236}">
                <a16:creationId xmlns:a16="http://schemas.microsoft.com/office/drawing/2014/main" id="{153870F4-1BC8-EA2F-B951-F58B36EDC62C}"/>
              </a:ext>
            </a:extLst>
          </p:cNvPr>
          <p:cNvSpPr/>
          <p:nvPr/>
        </p:nvSpPr>
        <p:spPr>
          <a:xfrm>
            <a:off x="0" y="5071991"/>
            <a:ext cx="12095360" cy="5876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90000"/>
              </a:lnSpc>
              <a:spcBef>
                <a:spcPts val="1000"/>
              </a:spcBef>
              <a:buClr>
                <a:schemeClr val="dk1"/>
              </a:buClr>
              <a:buSzPts val="2400"/>
            </a:pPr>
            <a:r>
              <a:rPr lang="en-US" dirty="0"/>
              <a:t>3. For symmetric graph mean=median=mode.</a:t>
            </a:r>
          </a:p>
        </p:txBody>
      </p:sp>
    </p:spTree>
    <p:extLst>
      <p:ext uri="{BB962C8B-B14F-4D97-AF65-F5344CB8AC3E}">
        <p14:creationId xmlns:p14="http://schemas.microsoft.com/office/powerpoint/2010/main" val="1213995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p:cTn id="17" dur="500" fill="hold"/>
                                        <p:tgtEl>
                                          <p:spTgt spid="7"/>
                                        </p:tgtEl>
                                        <p:attrNameLst>
                                          <p:attrName>ppt_w</p:attrName>
                                        </p:attrNameLst>
                                      </p:cBhvr>
                                      <p:tavLst>
                                        <p:tav tm="0">
                                          <p:val>
                                            <p:fltVal val="0"/>
                                          </p:val>
                                        </p:tav>
                                        <p:tav tm="100000">
                                          <p:val>
                                            <p:strVal val="#ppt_w"/>
                                          </p:val>
                                        </p:tav>
                                      </p:tavLst>
                                    </p:anim>
                                    <p:anim calcmode="lin" valueType="num">
                                      <p:cBhvr>
                                        <p:cTn id="18" dur="500" fill="hold"/>
                                        <p:tgtEl>
                                          <p:spTgt spid="7"/>
                                        </p:tgtEl>
                                        <p:attrNameLst>
                                          <p:attrName>ppt_h</p:attrName>
                                        </p:attrNameLst>
                                      </p:cBhvr>
                                      <p:tavLst>
                                        <p:tav tm="0">
                                          <p:val>
                                            <p:fltVal val="0"/>
                                          </p:val>
                                        </p:tav>
                                        <p:tav tm="100000">
                                          <p:val>
                                            <p:strVal val="#ppt_h"/>
                                          </p:val>
                                        </p:tav>
                                      </p:tavLst>
                                    </p:anim>
                                    <p:animEffect transition="in" filter="fade">
                                      <p:cBhvr>
                                        <p:cTn id="19" dur="500"/>
                                        <p:tgtEl>
                                          <p:spTgt spid="7"/>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anim calcmode="lin" valueType="num">
                                      <p:cBhvr>
                                        <p:cTn id="22" dur="500" fill="hold"/>
                                        <p:tgtEl>
                                          <p:spTgt spid="8"/>
                                        </p:tgtEl>
                                        <p:attrNameLst>
                                          <p:attrName>ppt_w</p:attrName>
                                        </p:attrNameLst>
                                      </p:cBhvr>
                                      <p:tavLst>
                                        <p:tav tm="0">
                                          <p:val>
                                            <p:fltVal val="0"/>
                                          </p:val>
                                        </p:tav>
                                        <p:tav tm="100000">
                                          <p:val>
                                            <p:strVal val="#ppt_w"/>
                                          </p:val>
                                        </p:tav>
                                      </p:tavLst>
                                    </p:anim>
                                    <p:anim calcmode="lin" valueType="num">
                                      <p:cBhvr>
                                        <p:cTn id="23" dur="500" fill="hold"/>
                                        <p:tgtEl>
                                          <p:spTgt spid="8"/>
                                        </p:tgtEl>
                                        <p:attrNameLst>
                                          <p:attrName>ppt_h</p:attrName>
                                        </p:attrNameLst>
                                      </p:cBhvr>
                                      <p:tavLst>
                                        <p:tav tm="0">
                                          <p:val>
                                            <p:fltVal val="0"/>
                                          </p:val>
                                        </p:tav>
                                        <p:tav tm="100000">
                                          <p:val>
                                            <p:strVal val="#ppt_h"/>
                                          </p:val>
                                        </p:tav>
                                      </p:tavLst>
                                    </p:anim>
                                    <p:animEffect transition="in" filter="fade">
                                      <p:cBhvr>
                                        <p:cTn id="24" dur="500"/>
                                        <p:tgtEl>
                                          <p:spTgt spid="8"/>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p:cTn id="27" dur="500" fill="hold"/>
                                        <p:tgtEl>
                                          <p:spTgt spid="9"/>
                                        </p:tgtEl>
                                        <p:attrNameLst>
                                          <p:attrName>ppt_w</p:attrName>
                                        </p:attrNameLst>
                                      </p:cBhvr>
                                      <p:tavLst>
                                        <p:tav tm="0">
                                          <p:val>
                                            <p:fltVal val="0"/>
                                          </p:val>
                                        </p:tav>
                                        <p:tav tm="100000">
                                          <p:val>
                                            <p:strVal val="#ppt_w"/>
                                          </p:val>
                                        </p:tav>
                                      </p:tavLst>
                                    </p:anim>
                                    <p:anim calcmode="lin" valueType="num">
                                      <p:cBhvr>
                                        <p:cTn id="28" dur="500" fill="hold"/>
                                        <p:tgtEl>
                                          <p:spTgt spid="9"/>
                                        </p:tgtEl>
                                        <p:attrNameLst>
                                          <p:attrName>ppt_h</p:attrName>
                                        </p:attrNameLst>
                                      </p:cBhvr>
                                      <p:tavLst>
                                        <p:tav tm="0">
                                          <p:val>
                                            <p:fltVal val="0"/>
                                          </p:val>
                                        </p:tav>
                                        <p:tav tm="100000">
                                          <p:val>
                                            <p:strVal val="#ppt_h"/>
                                          </p:val>
                                        </p:tav>
                                      </p:tavLst>
                                    </p:anim>
                                    <p:animEffect transition="in" filter="fade">
                                      <p:cBhvr>
                                        <p:cTn id="2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animBg="1"/>
      <p:bldP spid="8" grpId="0" animBg="1"/>
      <p:bldP spid="9"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alphaModFix amt="19000"/>
          </a:blip>
          <a:stretch>
            <a:fillRect/>
          </a:stretch>
        </a:blipFill>
        <a:effectLst/>
      </p:bgPr>
    </p:bg>
    <p:spTree>
      <p:nvGrpSpPr>
        <p:cNvPr id="1" name=""/>
        <p:cNvGrpSpPr/>
        <p:nvPr/>
      </p:nvGrpSpPr>
      <p:grpSpPr>
        <a:xfrm>
          <a:off x="0" y="0"/>
          <a:ext cx="0" cy="0"/>
          <a:chOff x="0" y="0"/>
          <a:chExt cx="0" cy="0"/>
        </a:xfrm>
      </p:grpSpPr>
      <p:sp>
        <p:nvSpPr>
          <p:cNvPr id="6" name="Google Shape;170;p12">
            <a:extLst>
              <a:ext uri="{FF2B5EF4-FFF2-40B4-BE49-F238E27FC236}">
                <a16:creationId xmlns:a16="http://schemas.microsoft.com/office/drawing/2014/main" id="{710EF532-BA9A-62C4-8B9F-06FF7F4CDDA4}"/>
              </a:ext>
            </a:extLst>
          </p:cNvPr>
          <p:cNvSpPr txBox="1">
            <a:spLocks/>
          </p:cNvSpPr>
          <p:nvPr/>
        </p:nvSpPr>
        <p:spPr>
          <a:xfrm>
            <a:off x="0" y="0"/>
            <a:ext cx="6296167" cy="695045"/>
          </a:xfrm>
          <a:prstGeom prst="rect">
            <a:avLst/>
          </a:prstGeom>
          <a:noFill/>
          <a:ln>
            <a:noFill/>
          </a:ln>
        </p:spPr>
        <p:txBody>
          <a:bodyPr spcFirstLastPara="1" vert="horz" wrap="square" lIns="91425" tIns="45700" rIns="91425" bIns="4570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buClr>
                <a:srgbClr val="2F5496"/>
              </a:buClr>
              <a:buSzPts val="3600"/>
              <a:buFont typeface="Arial Black"/>
              <a:buNone/>
            </a:pPr>
            <a:r>
              <a:rPr lang="en-US" sz="3600" dirty="0">
                <a:solidFill>
                  <a:srgbClr val="2F5496"/>
                </a:solidFill>
                <a:latin typeface="Arial Black"/>
                <a:ea typeface="Arial Black"/>
                <a:cs typeface="Arial Black"/>
                <a:sym typeface="Arial Black"/>
              </a:rPr>
              <a:t>LOG TRANSFORMATION</a:t>
            </a:r>
          </a:p>
        </p:txBody>
      </p:sp>
      <p:pic>
        <p:nvPicPr>
          <p:cNvPr id="7" name="Google Shape;172;p12">
            <a:extLst>
              <a:ext uri="{FF2B5EF4-FFF2-40B4-BE49-F238E27FC236}">
                <a16:creationId xmlns:a16="http://schemas.microsoft.com/office/drawing/2014/main" id="{73BE3C74-2E62-4ECE-E25F-CE506664EBE8}"/>
              </a:ext>
            </a:extLst>
          </p:cNvPr>
          <p:cNvPicPr preferRelativeResize="0"/>
          <p:nvPr/>
        </p:nvPicPr>
        <p:blipFill rotWithShape="1">
          <a:blip r:embed="rId3">
            <a:alphaModFix/>
          </a:blip>
          <a:srcRect/>
          <a:stretch/>
        </p:blipFill>
        <p:spPr>
          <a:xfrm>
            <a:off x="0" y="551877"/>
            <a:ext cx="10685182" cy="4125667"/>
          </a:xfrm>
          <a:prstGeom prst="rect">
            <a:avLst/>
          </a:prstGeom>
          <a:noFill/>
          <a:ln>
            <a:noFill/>
          </a:ln>
        </p:spPr>
      </p:pic>
      <p:sp>
        <p:nvSpPr>
          <p:cNvPr id="8" name="Rectangle 7">
            <a:extLst>
              <a:ext uri="{FF2B5EF4-FFF2-40B4-BE49-F238E27FC236}">
                <a16:creationId xmlns:a16="http://schemas.microsoft.com/office/drawing/2014/main" id="{F0F49F9F-F948-0C42-E87E-2CB95F42DAF6}"/>
              </a:ext>
            </a:extLst>
          </p:cNvPr>
          <p:cNvSpPr/>
          <p:nvPr/>
        </p:nvSpPr>
        <p:spPr>
          <a:xfrm>
            <a:off x="0" y="4376192"/>
            <a:ext cx="11955439" cy="5876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90000"/>
              </a:lnSpc>
              <a:buClr>
                <a:schemeClr val="dk1"/>
              </a:buClr>
              <a:buSzPts val="2400"/>
            </a:pPr>
            <a:r>
              <a:rPr lang="en-US" dirty="0"/>
              <a:t>1. After applying log transformation now the distribution plot looks comparatively better than being skewed.</a:t>
            </a:r>
          </a:p>
        </p:txBody>
      </p:sp>
      <p:sp>
        <p:nvSpPr>
          <p:cNvPr id="9" name="Rectangle 8">
            <a:extLst>
              <a:ext uri="{FF2B5EF4-FFF2-40B4-BE49-F238E27FC236}">
                <a16:creationId xmlns:a16="http://schemas.microsoft.com/office/drawing/2014/main" id="{6AA8A62A-525C-1821-200A-CF0EE8EB6D77}"/>
              </a:ext>
            </a:extLst>
          </p:cNvPr>
          <p:cNvSpPr/>
          <p:nvPr/>
        </p:nvSpPr>
        <p:spPr>
          <a:xfrm>
            <a:off x="0" y="5071991"/>
            <a:ext cx="11955439" cy="7692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90000"/>
              </a:lnSpc>
              <a:spcBef>
                <a:spcPts val="1000"/>
              </a:spcBef>
              <a:buClr>
                <a:schemeClr val="dk1"/>
              </a:buClr>
              <a:buSzPts val="2400"/>
            </a:pPr>
            <a:r>
              <a:rPr lang="en-US" dirty="0"/>
              <a:t>2. We use log transformation when our original continuous data does not follow the bell curve, we can log transform this data to make it as “normal” as possible so that the analysis results from this data become more valid</a:t>
            </a:r>
            <a:r>
              <a:rPr lang="en-US" b="0" i="0" dirty="0">
                <a:solidFill>
                  <a:srgbClr val="292929"/>
                </a:solidFill>
              </a:rPr>
              <a:t>.</a:t>
            </a:r>
            <a:endParaRPr lang="en-US" dirty="0"/>
          </a:p>
        </p:txBody>
      </p:sp>
      <p:pic>
        <p:nvPicPr>
          <p:cNvPr id="10" name="Google Shape;90;p1">
            <a:extLst>
              <a:ext uri="{FF2B5EF4-FFF2-40B4-BE49-F238E27FC236}">
                <a16:creationId xmlns:a16="http://schemas.microsoft.com/office/drawing/2014/main" id="{003BAAE3-9888-5815-4557-7A83ACE7588D}"/>
              </a:ext>
            </a:extLst>
          </p:cNvPr>
          <p:cNvPicPr preferRelativeResize="0"/>
          <p:nvPr/>
        </p:nvPicPr>
        <p:blipFill rotWithShape="1">
          <a:blip r:embed="rId4">
            <a:alphaModFix/>
          </a:blip>
          <a:srcRect/>
          <a:stretch/>
        </p:blipFill>
        <p:spPr>
          <a:xfrm>
            <a:off x="11173491" y="171123"/>
            <a:ext cx="685296" cy="631788"/>
          </a:xfrm>
          <a:prstGeom prst="rect">
            <a:avLst/>
          </a:prstGeom>
          <a:noFill/>
          <a:ln>
            <a:noFill/>
          </a:ln>
        </p:spPr>
      </p:pic>
    </p:spTree>
    <p:extLst>
      <p:ext uri="{BB962C8B-B14F-4D97-AF65-F5344CB8AC3E}">
        <p14:creationId xmlns:p14="http://schemas.microsoft.com/office/powerpoint/2010/main" val="1178878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down)">
                                      <p:cBhvr>
                                        <p:cTn id="12" dur="500"/>
                                        <p:tgtEl>
                                          <p:spTgt spid="7"/>
                                        </p:tgtEl>
                                      </p:cBhvr>
                                    </p:animEffect>
                                  </p:childTnLst>
                                </p:cTn>
                              </p:par>
                              <p:par>
                                <p:cTn id="13" presetID="53" presetClass="entr" presetSubtype="16"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p:cTn id="15" dur="500" fill="hold"/>
                                        <p:tgtEl>
                                          <p:spTgt spid="8"/>
                                        </p:tgtEl>
                                        <p:attrNameLst>
                                          <p:attrName>ppt_w</p:attrName>
                                        </p:attrNameLst>
                                      </p:cBhvr>
                                      <p:tavLst>
                                        <p:tav tm="0">
                                          <p:val>
                                            <p:fltVal val="0"/>
                                          </p:val>
                                        </p:tav>
                                        <p:tav tm="100000">
                                          <p:val>
                                            <p:strVal val="#ppt_w"/>
                                          </p:val>
                                        </p:tav>
                                      </p:tavLst>
                                    </p:anim>
                                    <p:anim calcmode="lin" valueType="num">
                                      <p:cBhvr>
                                        <p:cTn id="16" dur="500" fill="hold"/>
                                        <p:tgtEl>
                                          <p:spTgt spid="8"/>
                                        </p:tgtEl>
                                        <p:attrNameLst>
                                          <p:attrName>ppt_h</p:attrName>
                                        </p:attrNameLst>
                                      </p:cBhvr>
                                      <p:tavLst>
                                        <p:tav tm="0">
                                          <p:val>
                                            <p:fltVal val="0"/>
                                          </p:val>
                                        </p:tav>
                                        <p:tav tm="100000">
                                          <p:val>
                                            <p:strVal val="#ppt_h"/>
                                          </p:val>
                                        </p:tav>
                                      </p:tavLst>
                                    </p:anim>
                                    <p:animEffect transition="in" filter="fade">
                                      <p:cBhvr>
                                        <p:cTn id="17" dur="500"/>
                                        <p:tgtEl>
                                          <p:spTgt spid="8"/>
                                        </p:tgtEl>
                                      </p:cBhvr>
                                    </p:animEffect>
                                  </p:childTnLst>
                                </p:cTn>
                              </p:par>
                              <p:par>
                                <p:cTn id="18" presetID="53" presetClass="entr" presetSubtype="16" fill="hold" grpId="0" nodeType="withEffect">
                                  <p:stCondLst>
                                    <p:cond delay="0"/>
                                  </p:stCondLst>
                                  <p:childTnLst>
                                    <p:set>
                                      <p:cBhvr>
                                        <p:cTn id="19" dur="1" fill="hold">
                                          <p:stCondLst>
                                            <p:cond delay="0"/>
                                          </p:stCondLst>
                                        </p:cTn>
                                        <p:tgtEl>
                                          <p:spTgt spid="9"/>
                                        </p:tgtEl>
                                        <p:attrNameLst>
                                          <p:attrName>style.visibility</p:attrName>
                                        </p:attrNameLst>
                                      </p:cBhvr>
                                      <p:to>
                                        <p:strVal val="visible"/>
                                      </p:to>
                                    </p:set>
                                    <p:anim calcmode="lin" valueType="num">
                                      <p:cBhvr>
                                        <p:cTn id="20" dur="500" fill="hold"/>
                                        <p:tgtEl>
                                          <p:spTgt spid="9"/>
                                        </p:tgtEl>
                                        <p:attrNameLst>
                                          <p:attrName>ppt_w</p:attrName>
                                        </p:attrNameLst>
                                      </p:cBhvr>
                                      <p:tavLst>
                                        <p:tav tm="0">
                                          <p:val>
                                            <p:fltVal val="0"/>
                                          </p:val>
                                        </p:tav>
                                        <p:tav tm="100000">
                                          <p:val>
                                            <p:strVal val="#ppt_w"/>
                                          </p:val>
                                        </p:tav>
                                      </p:tavLst>
                                    </p:anim>
                                    <p:anim calcmode="lin" valueType="num">
                                      <p:cBhvr>
                                        <p:cTn id="21" dur="500" fill="hold"/>
                                        <p:tgtEl>
                                          <p:spTgt spid="9"/>
                                        </p:tgtEl>
                                        <p:attrNameLst>
                                          <p:attrName>ppt_h</p:attrName>
                                        </p:attrNameLst>
                                      </p:cBhvr>
                                      <p:tavLst>
                                        <p:tav tm="0">
                                          <p:val>
                                            <p:fltVal val="0"/>
                                          </p:val>
                                        </p:tav>
                                        <p:tav tm="100000">
                                          <p:val>
                                            <p:strVal val="#ppt_h"/>
                                          </p:val>
                                        </p:tav>
                                      </p:tavLst>
                                    </p:anim>
                                    <p:animEffect transition="in" filter="fade">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animBg="1"/>
      <p:bldP spid="9"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28000" b="-30000"/>
          </a:stretch>
        </a:blipFill>
        <a:effectLst/>
      </p:bgPr>
    </p:bg>
    <p:spTree>
      <p:nvGrpSpPr>
        <p:cNvPr id="1" name=""/>
        <p:cNvGrpSpPr/>
        <p:nvPr/>
      </p:nvGrpSpPr>
      <p:grpSpPr>
        <a:xfrm>
          <a:off x="0" y="0"/>
          <a:ext cx="0" cy="0"/>
          <a:chOff x="0" y="0"/>
          <a:chExt cx="0" cy="0"/>
        </a:xfrm>
      </p:grpSpPr>
      <p:pic>
        <p:nvPicPr>
          <p:cNvPr id="4" name="Google Shape;90;p1">
            <a:extLst>
              <a:ext uri="{FF2B5EF4-FFF2-40B4-BE49-F238E27FC236}">
                <a16:creationId xmlns:a16="http://schemas.microsoft.com/office/drawing/2014/main" id="{D55A3284-B361-D5CD-A825-FC4EECB1A8F1}"/>
              </a:ext>
            </a:extLst>
          </p:cNvPr>
          <p:cNvPicPr preferRelativeResize="0"/>
          <p:nvPr/>
        </p:nvPicPr>
        <p:blipFill rotWithShape="1">
          <a:blip r:embed="rId3">
            <a:alphaModFix/>
          </a:blip>
          <a:srcRect/>
          <a:stretch/>
        </p:blipFill>
        <p:spPr>
          <a:xfrm>
            <a:off x="11173491" y="171123"/>
            <a:ext cx="685296" cy="631788"/>
          </a:xfrm>
          <a:prstGeom prst="rect">
            <a:avLst/>
          </a:prstGeom>
          <a:noFill/>
          <a:ln>
            <a:noFill/>
          </a:ln>
        </p:spPr>
      </p:pic>
      <p:sp>
        <p:nvSpPr>
          <p:cNvPr id="5" name="Google Shape;178;p13">
            <a:extLst>
              <a:ext uri="{FF2B5EF4-FFF2-40B4-BE49-F238E27FC236}">
                <a16:creationId xmlns:a16="http://schemas.microsoft.com/office/drawing/2014/main" id="{9B9C213C-9140-63BB-A389-C8BC59E5C7D6}"/>
              </a:ext>
            </a:extLst>
          </p:cNvPr>
          <p:cNvSpPr txBox="1">
            <a:spLocks/>
          </p:cNvSpPr>
          <p:nvPr/>
        </p:nvSpPr>
        <p:spPr>
          <a:xfrm>
            <a:off x="0" y="44829"/>
            <a:ext cx="4490113" cy="598300"/>
          </a:xfrm>
          <a:prstGeom prst="rect">
            <a:avLst/>
          </a:prstGeom>
          <a:noFill/>
          <a:ln>
            <a:noFill/>
          </a:ln>
        </p:spPr>
        <p:txBody>
          <a:bodyPr spcFirstLastPara="1" vert="horz" wrap="square" lIns="91425" tIns="45700" rIns="91425" bIns="4570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0"/>
              </a:spcBef>
              <a:buClr>
                <a:srgbClr val="2F5496"/>
              </a:buClr>
              <a:buSzPts val="3600"/>
              <a:buFont typeface="Arial Black"/>
              <a:buNone/>
            </a:pPr>
            <a:r>
              <a:rPr lang="en-US" sz="3600" b="1" dirty="0">
                <a:solidFill>
                  <a:srgbClr val="2F5496"/>
                </a:solidFill>
                <a:latin typeface="Arial Black"/>
                <a:ea typeface="Arial Black"/>
                <a:cs typeface="Arial Black"/>
                <a:sym typeface="Arial Black"/>
              </a:rPr>
              <a:t>RFM ANALYSIS</a:t>
            </a:r>
          </a:p>
        </p:txBody>
      </p:sp>
      <p:pic>
        <p:nvPicPr>
          <p:cNvPr id="13" name="Picture 12">
            <a:extLst>
              <a:ext uri="{FF2B5EF4-FFF2-40B4-BE49-F238E27FC236}">
                <a16:creationId xmlns:a16="http://schemas.microsoft.com/office/drawing/2014/main" id="{2C4124F7-5BC1-0A5E-38EB-D57A83A93BF9}"/>
              </a:ext>
            </a:extLst>
          </p:cNvPr>
          <p:cNvPicPr>
            <a:picLocks noChangeAspect="1"/>
          </p:cNvPicPr>
          <p:nvPr/>
        </p:nvPicPr>
        <p:blipFill rotWithShape="1">
          <a:blip r:embed="rId4">
            <a:extLst>
              <a:ext uri="{28A0092B-C50C-407E-A947-70E740481C1C}">
                <a14:useLocalDpi xmlns:a14="http://schemas.microsoft.com/office/drawing/2010/main" val="0"/>
              </a:ext>
            </a:extLst>
          </a:blip>
          <a:srcRect l="19565" t="18036" r="23490" b="22198"/>
          <a:stretch/>
        </p:blipFill>
        <p:spPr>
          <a:xfrm>
            <a:off x="10102756" y="4568968"/>
            <a:ext cx="2141470" cy="2289032"/>
          </a:xfrm>
          <a:prstGeom prst="rect">
            <a:avLst/>
          </a:prstGeom>
        </p:spPr>
      </p:pic>
      <p:sp>
        <p:nvSpPr>
          <p:cNvPr id="16" name="TextBox 15">
            <a:extLst>
              <a:ext uri="{FF2B5EF4-FFF2-40B4-BE49-F238E27FC236}">
                <a16:creationId xmlns:a16="http://schemas.microsoft.com/office/drawing/2014/main" id="{47764040-6A6F-33A1-10FB-599884179C7B}"/>
              </a:ext>
            </a:extLst>
          </p:cNvPr>
          <p:cNvSpPr txBox="1"/>
          <p:nvPr/>
        </p:nvSpPr>
        <p:spPr>
          <a:xfrm>
            <a:off x="5147006" y="2762720"/>
            <a:ext cx="2079294" cy="677108"/>
          </a:xfrm>
          <a:prstGeom prst="rect">
            <a:avLst/>
          </a:prstGeom>
          <a:noFill/>
        </p:spPr>
        <p:txBody>
          <a:bodyPr wrap="square" rtlCol="0">
            <a:spAutoFit/>
          </a:bodyPr>
          <a:lstStyle/>
          <a:p>
            <a:r>
              <a:rPr lang="en-US" sz="1900" b="1" dirty="0">
                <a:solidFill>
                  <a:schemeClr val="accent1">
                    <a:lumMod val="75000"/>
                  </a:schemeClr>
                </a:solidFill>
              </a:rPr>
              <a:t>How frequently do customers visit</a:t>
            </a:r>
          </a:p>
        </p:txBody>
      </p:sp>
      <p:sp>
        <p:nvSpPr>
          <p:cNvPr id="17" name="TextBox 16">
            <a:extLst>
              <a:ext uri="{FF2B5EF4-FFF2-40B4-BE49-F238E27FC236}">
                <a16:creationId xmlns:a16="http://schemas.microsoft.com/office/drawing/2014/main" id="{98E6B300-F9C8-8118-188A-8D72CCA1B163}"/>
              </a:ext>
            </a:extLst>
          </p:cNvPr>
          <p:cNvSpPr txBox="1"/>
          <p:nvPr/>
        </p:nvSpPr>
        <p:spPr>
          <a:xfrm>
            <a:off x="6838043" y="5713484"/>
            <a:ext cx="2986314" cy="707886"/>
          </a:xfrm>
          <a:prstGeom prst="rect">
            <a:avLst/>
          </a:prstGeom>
          <a:noFill/>
        </p:spPr>
        <p:txBody>
          <a:bodyPr wrap="square" rtlCol="0">
            <a:spAutoFit/>
          </a:bodyPr>
          <a:lstStyle/>
          <a:p>
            <a:pPr algn="ctr"/>
            <a:r>
              <a:rPr lang="en-US" sz="2000" b="1" dirty="0">
                <a:solidFill>
                  <a:schemeClr val="accent1">
                    <a:lumMod val="75000"/>
                  </a:schemeClr>
                </a:solidFill>
              </a:rPr>
              <a:t>Recent visit by the customers</a:t>
            </a:r>
          </a:p>
        </p:txBody>
      </p:sp>
      <p:sp>
        <p:nvSpPr>
          <p:cNvPr id="18" name="TextBox 17">
            <a:extLst>
              <a:ext uri="{FF2B5EF4-FFF2-40B4-BE49-F238E27FC236}">
                <a16:creationId xmlns:a16="http://schemas.microsoft.com/office/drawing/2014/main" id="{DC8ED499-DA1C-5537-14C1-A9D756E78ACD}"/>
              </a:ext>
            </a:extLst>
          </p:cNvPr>
          <p:cNvSpPr txBox="1"/>
          <p:nvPr/>
        </p:nvSpPr>
        <p:spPr>
          <a:xfrm>
            <a:off x="2362569" y="5176919"/>
            <a:ext cx="1015631" cy="707886"/>
          </a:xfrm>
          <a:prstGeom prst="rect">
            <a:avLst/>
          </a:prstGeom>
          <a:noFill/>
        </p:spPr>
        <p:txBody>
          <a:bodyPr wrap="square" rtlCol="0">
            <a:spAutoFit/>
          </a:bodyPr>
          <a:lstStyle/>
          <a:p>
            <a:pPr algn="ctr"/>
            <a:r>
              <a:rPr lang="en-US" sz="2000" b="1" dirty="0">
                <a:solidFill>
                  <a:schemeClr val="accent1">
                    <a:lumMod val="75000"/>
                  </a:schemeClr>
                </a:solidFill>
              </a:rPr>
              <a:t>Money Spent</a:t>
            </a:r>
          </a:p>
        </p:txBody>
      </p:sp>
      <p:sp>
        <p:nvSpPr>
          <p:cNvPr id="20" name="TextBox 19">
            <a:extLst>
              <a:ext uri="{FF2B5EF4-FFF2-40B4-BE49-F238E27FC236}">
                <a16:creationId xmlns:a16="http://schemas.microsoft.com/office/drawing/2014/main" id="{54BAD113-B050-9DFC-F61D-27FA865BE5F2}"/>
              </a:ext>
            </a:extLst>
          </p:cNvPr>
          <p:cNvSpPr txBox="1"/>
          <p:nvPr/>
        </p:nvSpPr>
        <p:spPr>
          <a:xfrm>
            <a:off x="4356100" y="5176919"/>
            <a:ext cx="1288521" cy="707886"/>
          </a:xfrm>
          <a:prstGeom prst="rect">
            <a:avLst/>
          </a:prstGeom>
          <a:noFill/>
        </p:spPr>
        <p:txBody>
          <a:bodyPr wrap="square" rtlCol="0">
            <a:spAutoFit/>
          </a:bodyPr>
          <a:lstStyle/>
          <a:p>
            <a:pPr algn="ctr"/>
            <a:r>
              <a:rPr lang="en-US" sz="2000" b="1" dirty="0">
                <a:solidFill>
                  <a:schemeClr val="accent1">
                    <a:lumMod val="75000"/>
                  </a:schemeClr>
                </a:solidFill>
              </a:rPr>
              <a:t>By Customer</a:t>
            </a:r>
          </a:p>
        </p:txBody>
      </p:sp>
      <p:pic>
        <p:nvPicPr>
          <p:cNvPr id="22" name="Picture 21">
            <a:extLst>
              <a:ext uri="{FF2B5EF4-FFF2-40B4-BE49-F238E27FC236}">
                <a16:creationId xmlns:a16="http://schemas.microsoft.com/office/drawing/2014/main" id="{2BF45B51-931F-D03A-21ED-3D7171E45E3B}"/>
              </a:ext>
            </a:extLst>
          </p:cNvPr>
          <p:cNvPicPr>
            <a:picLocks noChangeAspect="1"/>
          </p:cNvPicPr>
          <p:nvPr/>
        </p:nvPicPr>
        <p:blipFill rotWithShape="1">
          <a:blip r:embed="rId5">
            <a:extLst>
              <a:ext uri="{28A0092B-C50C-407E-A947-70E740481C1C}">
                <a14:useLocalDpi xmlns:a14="http://schemas.microsoft.com/office/drawing/2010/main" val="0"/>
              </a:ext>
            </a:extLst>
          </a:blip>
          <a:srcRect l="16333" t="13842" r="9918" b="21205"/>
          <a:stretch/>
        </p:blipFill>
        <p:spPr>
          <a:xfrm>
            <a:off x="8331200" y="325348"/>
            <a:ext cx="2247900" cy="1979758"/>
          </a:xfrm>
          <a:prstGeom prst="rect">
            <a:avLst/>
          </a:prstGeom>
        </p:spPr>
      </p:pic>
      <p:pic>
        <p:nvPicPr>
          <p:cNvPr id="24" name="Picture 23">
            <a:extLst>
              <a:ext uri="{FF2B5EF4-FFF2-40B4-BE49-F238E27FC236}">
                <a16:creationId xmlns:a16="http://schemas.microsoft.com/office/drawing/2014/main" id="{B0AB2BD0-EE37-053B-1B1F-D7D112DC442A}"/>
              </a:ext>
            </a:extLst>
          </p:cNvPr>
          <p:cNvPicPr>
            <a:picLocks noChangeAspect="1"/>
          </p:cNvPicPr>
          <p:nvPr/>
        </p:nvPicPr>
        <p:blipFill rotWithShape="1">
          <a:blip r:embed="rId6">
            <a:extLst>
              <a:ext uri="{28A0092B-C50C-407E-A947-70E740481C1C}">
                <a14:useLocalDpi xmlns:a14="http://schemas.microsoft.com/office/drawing/2010/main" val="0"/>
              </a:ext>
            </a:extLst>
          </a:blip>
          <a:srcRect l="22143" t="12599" r="22143" b="9584"/>
          <a:stretch/>
        </p:blipFill>
        <p:spPr>
          <a:xfrm>
            <a:off x="304862" y="4314149"/>
            <a:ext cx="1698172" cy="2371868"/>
          </a:xfrm>
          <a:prstGeom prst="rect">
            <a:avLst/>
          </a:prstGeom>
        </p:spPr>
      </p:pic>
    </p:spTree>
    <p:extLst>
      <p:ext uri="{BB962C8B-B14F-4D97-AF65-F5344CB8AC3E}">
        <p14:creationId xmlns:p14="http://schemas.microsoft.com/office/powerpoint/2010/main" val="1191878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500" fill="hold"/>
                                        <p:tgtEl>
                                          <p:spTgt spid="16"/>
                                        </p:tgtEl>
                                        <p:attrNameLst>
                                          <p:attrName>ppt_w</p:attrName>
                                        </p:attrNameLst>
                                      </p:cBhvr>
                                      <p:tavLst>
                                        <p:tav tm="0">
                                          <p:val>
                                            <p:fltVal val="0"/>
                                          </p:val>
                                        </p:tav>
                                        <p:tav tm="100000">
                                          <p:val>
                                            <p:strVal val="#ppt_w"/>
                                          </p:val>
                                        </p:tav>
                                      </p:tavLst>
                                    </p:anim>
                                    <p:anim calcmode="lin" valueType="num">
                                      <p:cBhvr>
                                        <p:cTn id="8" dur="500" fill="hold"/>
                                        <p:tgtEl>
                                          <p:spTgt spid="16"/>
                                        </p:tgtEl>
                                        <p:attrNameLst>
                                          <p:attrName>ppt_h</p:attrName>
                                        </p:attrNameLst>
                                      </p:cBhvr>
                                      <p:tavLst>
                                        <p:tav tm="0">
                                          <p:val>
                                            <p:fltVal val="0"/>
                                          </p:val>
                                        </p:tav>
                                        <p:tav tm="100000">
                                          <p:val>
                                            <p:strVal val="#ppt_h"/>
                                          </p:val>
                                        </p:tav>
                                      </p:tavLst>
                                    </p:anim>
                                    <p:animEffect transition="in" filter="fade">
                                      <p:cBhvr>
                                        <p:cTn id="9" dur="500"/>
                                        <p:tgtEl>
                                          <p:spTgt spid="16"/>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grpId="0" nodeType="clickEffect">
                                  <p:stCondLst>
                                    <p:cond delay="0"/>
                                  </p:stCondLst>
                                  <p:childTnLst>
                                    <p:set>
                                      <p:cBhvr>
                                        <p:cTn id="13" dur="1" fill="hold">
                                          <p:stCondLst>
                                            <p:cond delay="0"/>
                                          </p:stCondLst>
                                        </p:cTn>
                                        <p:tgtEl>
                                          <p:spTgt spid="17"/>
                                        </p:tgtEl>
                                        <p:attrNameLst>
                                          <p:attrName>style.visibility</p:attrName>
                                        </p:attrNameLst>
                                      </p:cBhvr>
                                      <p:to>
                                        <p:strVal val="visible"/>
                                      </p:to>
                                    </p:set>
                                    <p:animEffect transition="in" filter="wipe(down)">
                                      <p:cBhvr>
                                        <p:cTn id="14" dur="500"/>
                                        <p:tgtEl>
                                          <p:spTgt spid="17"/>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wipe(down)">
                                      <p:cBhvr>
                                        <p:cTn id="19" dur="500"/>
                                        <p:tgtEl>
                                          <p:spTgt spid="18"/>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wipe(down)">
                                      <p:cBhvr>
                                        <p:cTn id="22" dur="500"/>
                                        <p:tgtEl>
                                          <p:spTgt spid="20"/>
                                        </p:tgtEl>
                                      </p:cBhvr>
                                    </p:animEffect>
                                  </p:childTnLst>
                                </p:cTn>
                              </p:par>
                            </p:childTnLst>
                          </p:cTn>
                        </p:par>
                      </p:childTnLst>
                    </p:cTn>
                  </p:par>
                  <p:par>
                    <p:cTn id="23" fill="hold">
                      <p:stCondLst>
                        <p:cond delay="indefinite"/>
                      </p:stCondLst>
                      <p:childTnLst>
                        <p:par>
                          <p:cTn id="24" fill="hold">
                            <p:stCondLst>
                              <p:cond delay="0"/>
                            </p:stCondLst>
                            <p:childTnLst>
                              <p:par>
                                <p:cTn id="25" presetID="53" presetClass="entr" presetSubtype="16" fill="hold" nodeType="clickEffect">
                                  <p:stCondLst>
                                    <p:cond delay="0"/>
                                  </p:stCondLst>
                                  <p:childTnLst>
                                    <p:set>
                                      <p:cBhvr>
                                        <p:cTn id="26" dur="1" fill="hold">
                                          <p:stCondLst>
                                            <p:cond delay="0"/>
                                          </p:stCondLst>
                                        </p:cTn>
                                        <p:tgtEl>
                                          <p:spTgt spid="22"/>
                                        </p:tgtEl>
                                        <p:attrNameLst>
                                          <p:attrName>style.visibility</p:attrName>
                                        </p:attrNameLst>
                                      </p:cBhvr>
                                      <p:to>
                                        <p:strVal val="visible"/>
                                      </p:to>
                                    </p:set>
                                    <p:anim calcmode="lin" valueType="num">
                                      <p:cBhvr>
                                        <p:cTn id="27" dur="500" fill="hold"/>
                                        <p:tgtEl>
                                          <p:spTgt spid="22"/>
                                        </p:tgtEl>
                                        <p:attrNameLst>
                                          <p:attrName>ppt_w</p:attrName>
                                        </p:attrNameLst>
                                      </p:cBhvr>
                                      <p:tavLst>
                                        <p:tav tm="0">
                                          <p:val>
                                            <p:fltVal val="0"/>
                                          </p:val>
                                        </p:tav>
                                        <p:tav tm="100000">
                                          <p:val>
                                            <p:strVal val="#ppt_w"/>
                                          </p:val>
                                        </p:tav>
                                      </p:tavLst>
                                    </p:anim>
                                    <p:anim calcmode="lin" valueType="num">
                                      <p:cBhvr>
                                        <p:cTn id="28" dur="500" fill="hold"/>
                                        <p:tgtEl>
                                          <p:spTgt spid="22"/>
                                        </p:tgtEl>
                                        <p:attrNameLst>
                                          <p:attrName>ppt_h</p:attrName>
                                        </p:attrNameLst>
                                      </p:cBhvr>
                                      <p:tavLst>
                                        <p:tav tm="0">
                                          <p:val>
                                            <p:fltVal val="0"/>
                                          </p:val>
                                        </p:tav>
                                        <p:tav tm="100000">
                                          <p:val>
                                            <p:strVal val="#ppt_h"/>
                                          </p:val>
                                        </p:tav>
                                      </p:tavLst>
                                    </p:anim>
                                    <p:animEffect transition="in" filter="fade">
                                      <p:cBhvr>
                                        <p:cTn id="29" dur="500"/>
                                        <p:tgtEl>
                                          <p:spTgt spid="22"/>
                                        </p:tgtEl>
                                      </p:cBhvr>
                                    </p:animEffect>
                                  </p:childTnLst>
                                </p:cTn>
                              </p:par>
                              <p:par>
                                <p:cTn id="30" presetID="53" presetClass="entr" presetSubtype="16" fill="hold" nodeType="withEffect">
                                  <p:stCondLst>
                                    <p:cond delay="0"/>
                                  </p:stCondLst>
                                  <p:childTnLst>
                                    <p:set>
                                      <p:cBhvr>
                                        <p:cTn id="31" dur="1" fill="hold">
                                          <p:stCondLst>
                                            <p:cond delay="0"/>
                                          </p:stCondLst>
                                        </p:cTn>
                                        <p:tgtEl>
                                          <p:spTgt spid="13"/>
                                        </p:tgtEl>
                                        <p:attrNameLst>
                                          <p:attrName>style.visibility</p:attrName>
                                        </p:attrNameLst>
                                      </p:cBhvr>
                                      <p:to>
                                        <p:strVal val="visible"/>
                                      </p:to>
                                    </p:set>
                                    <p:anim calcmode="lin" valueType="num">
                                      <p:cBhvr>
                                        <p:cTn id="32" dur="500" fill="hold"/>
                                        <p:tgtEl>
                                          <p:spTgt spid="13"/>
                                        </p:tgtEl>
                                        <p:attrNameLst>
                                          <p:attrName>ppt_w</p:attrName>
                                        </p:attrNameLst>
                                      </p:cBhvr>
                                      <p:tavLst>
                                        <p:tav tm="0">
                                          <p:val>
                                            <p:fltVal val="0"/>
                                          </p:val>
                                        </p:tav>
                                        <p:tav tm="100000">
                                          <p:val>
                                            <p:strVal val="#ppt_w"/>
                                          </p:val>
                                        </p:tav>
                                      </p:tavLst>
                                    </p:anim>
                                    <p:anim calcmode="lin" valueType="num">
                                      <p:cBhvr>
                                        <p:cTn id="33" dur="500" fill="hold"/>
                                        <p:tgtEl>
                                          <p:spTgt spid="13"/>
                                        </p:tgtEl>
                                        <p:attrNameLst>
                                          <p:attrName>ppt_h</p:attrName>
                                        </p:attrNameLst>
                                      </p:cBhvr>
                                      <p:tavLst>
                                        <p:tav tm="0">
                                          <p:val>
                                            <p:fltVal val="0"/>
                                          </p:val>
                                        </p:tav>
                                        <p:tav tm="100000">
                                          <p:val>
                                            <p:strVal val="#ppt_h"/>
                                          </p:val>
                                        </p:tav>
                                      </p:tavLst>
                                    </p:anim>
                                    <p:animEffect transition="in" filter="fade">
                                      <p:cBhvr>
                                        <p:cTn id="34" dur="500"/>
                                        <p:tgtEl>
                                          <p:spTgt spid="13"/>
                                        </p:tgtEl>
                                      </p:cBhvr>
                                    </p:animEffect>
                                  </p:childTnLst>
                                </p:cTn>
                              </p:par>
                              <p:par>
                                <p:cTn id="35" presetID="53" presetClass="entr" presetSubtype="16" fill="hold" nodeType="withEffect">
                                  <p:stCondLst>
                                    <p:cond delay="0"/>
                                  </p:stCondLst>
                                  <p:childTnLst>
                                    <p:set>
                                      <p:cBhvr>
                                        <p:cTn id="36" dur="1" fill="hold">
                                          <p:stCondLst>
                                            <p:cond delay="0"/>
                                          </p:stCondLst>
                                        </p:cTn>
                                        <p:tgtEl>
                                          <p:spTgt spid="24"/>
                                        </p:tgtEl>
                                        <p:attrNameLst>
                                          <p:attrName>style.visibility</p:attrName>
                                        </p:attrNameLst>
                                      </p:cBhvr>
                                      <p:to>
                                        <p:strVal val="visible"/>
                                      </p:to>
                                    </p:set>
                                    <p:anim calcmode="lin" valueType="num">
                                      <p:cBhvr>
                                        <p:cTn id="37" dur="500" fill="hold"/>
                                        <p:tgtEl>
                                          <p:spTgt spid="24"/>
                                        </p:tgtEl>
                                        <p:attrNameLst>
                                          <p:attrName>ppt_w</p:attrName>
                                        </p:attrNameLst>
                                      </p:cBhvr>
                                      <p:tavLst>
                                        <p:tav tm="0">
                                          <p:val>
                                            <p:fltVal val="0"/>
                                          </p:val>
                                        </p:tav>
                                        <p:tav tm="100000">
                                          <p:val>
                                            <p:strVal val="#ppt_w"/>
                                          </p:val>
                                        </p:tav>
                                      </p:tavLst>
                                    </p:anim>
                                    <p:anim calcmode="lin" valueType="num">
                                      <p:cBhvr>
                                        <p:cTn id="38" dur="500" fill="hold"/>
                                        <p:tgtEl>
                                          <p:spTgt spid="24"/>
                                        </p:tgtEl>
                                        <p:attrNameLst>
                                          <p:attrName>ppt_h</p:attrName>
                                        </p:attrNameLst>
                                      </p:cBhvr>
                                      <p:tavLst>
                                        <p:tav tm="0">
                                          <p:val>
                                            <p:fltVal val="0"/>
                                          </p:val>
                                        </p:tav>
                                        <p:tav tm="100000">
                                          <p:val>
                                            <p:strVal val="#ppt_h"/>
                                          </p:val>
                                        </p:tav>
                                      </p:tavLst>
                                    </p:anim>
                                    <p:animEffect transition="in" filter="fade">
                                      <p:cBhvr>
                                        <p:cTn id="39"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8" grpId="0"/>
      <p:bldP spid="20"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9000"/>
            <a:lum/>
          </a:blip>
          <a:srcRect/>
          <a:stretch>
            <a:fillRect l="-1000" t="-1000" r="-4000" b="-12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53EE6D-5036-FCA7-CC67-7FA064C6AA16}"/>
              </a:ext>
            </a:extLst>
          </p:cNvPr>
          <p:cNvSpPr>
            <a:spLocks noGrp="1"/>
          </p:cNvSpPr>
          <p:nvPr>
            <p:ph type="title"/>
          </p:nvPr>
        </p:nvSpPr>
        <p:spPr>
          <a:xfrm>
            <a:off x="106046" y="2174603"/>
            <a:ext cx="6125942" cy="563343"/>
          </a:xfrm>
        </p:spPr>
        <p:txBody>
          <a:bodyPr>
            <a:normAutofit/>
          </a:bodyPr>
          <a:lstStyle/>
          <a:p>
            <a:r>
              <a:rPr lang="en-US" sz="2600" b="1" dirty="0">
                <a:solidFill>
                  <a:srgbClr val="C00000"/>
                </a:solidFill>
              </a:rPr>
              <a:t>Data Description </a:t>
            </a:r>
            <a:endParaRPr lang="en-IN" sz="2600" b="1" dirty="0">
              <a:solidFill>
                <a:srgbClr val="C00000"/>
              </a:solidFill>
            </a:endParaRPr>
          </a:p>
        </p:txBody>
      </p:sp>
      <p:pic>
        <p:nvPicPr>
          <p:cNvPr id="27" name="Picture 26">
            <a:extLst>
              <a:ext uri="{FF2B5EF4-FFF2-40B4-BE49-F238E27FC236}">
                <a16:creationId xmlns:a16="http://schemas.microsoft.com/office/drawing/2014/main" id="{B1AD42F2-6D2C-4D5B-01C3-0F80A6D1D2BC}"/>
              </a:ext>
            </a:extLst>
          </p:cNvPr>
          <p:cNvPicPr>
            <a:picLocks noChangeAspect="1"/>
          </p:cNvPicPr>
          <p:nvPr/>
        </p:nvPicPr>
        <p:blipFill>
          <a:blip r:embed="rId3"/>
          <a:stretch>
            <a:fillRect/>
          </a:stretch>
        </p:blipFill>
        <p:spPr>
          <a:xfrm>
            <a:off x="106363" y="2681894"/>
            <a:ext cx="11590020" cy="4058412"/>
          </a:xfrm>
          <a:prstGeom prst="rect">
            <a:avLst/>
          </a:prstGeom>
        </p:spPr>
      </p:pic>
      <p:sp>
        <p:nvSpPr>
          <p:cNvPr id="238" name="Google Shape;109;p4">
            <a:extLst>
              <a:ext uri="{FF2B5EF4-FFF2-40B4-BE49-F238E27FC236}">
                <a16:creationId xmlns:a16="http://schemas.microsoft.com/office/drawing/2014/main" id="{F5E8600C-2E28-A96C-1C2B-434249FCC6F1}"/>
              </a:ext>
            </a:extLst>
          </p:cNvPr>
          <p:cNvSpPr txBox="1">
            <a:spLocks/>
          </p:cNvSpPr>
          <p:nvPr/>
        </p:nvSpPr>
        <p:spPr>
          <a:xfrm>
            <a:off x="106046" y="0"/>
            <a:ext cx="4170532" cy="686081"/>
          </a:xfrm>
          <a:prstGeom prst="rect">
            <a:avLst/>
          </a:prstGeom>
          <a:noFill/>
          <a:ln>
            <a:noFill/>
          </a:ln>
        </p:spPr>
        <p:txBody>
          <a:bodyPr spcFirstLastPara="1" vert="horz" wrap="square" lIns="91425" tIns="45700" rIns="91425" bIns="4570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buClr>
                <a:srgbClr val="2F5496"/>
              </a:buClr>
              <a:buSzPts val="3600"/>
              <a:buFont typeface="Arial Black"/>
              <a:buNone/>
            </a:pPr>
            <a:r>
              <a:rPr lang="en-US" sz="3600" dirty="0">
                <a:solidFill>
                  <a:srgbClr val="2F5496"/>
                </a:solidFill>
                <a:latin typeface="Arial Black"/>
                <a:ea typeface="Arial Black"/>
                <a:cs typeface="Arial Black"/>
                <a:sym typeface="Arial Black"/>
              </a:rPr>
              <a:t>INTRODUCTION</a:t>
            </a:r>
          </a:p>
        </p:txBody>
      </p:sp>
      <p:sp>
        <p:nvSpPr>
          <p:cNvPr id="1197" name="TextBox 1196">
            <a:extLst>
              <a:ext uri="{FF2B5EF4-FFF2-40B4-BE49-F238E27FC236}">
                <a16:creationId xmlns:a16="http://schemas.microsoft.com/office/drawing/2014/main" id="{CF60AB93-1318-4710-41D7-2DFD5132023B}"/>
              </a:ext>
            </a:extLst>
          </p:cNvPr>
          <p:cNvSpPr txBox="1"/>
          <p:nvPr/>
        </p:nvSpPr>
        <p:spPr>
          <a:xfrm>
            <a:off x="106046" y="1359236"/>
            <a:ext cx="12085954" cy="830997"/>
          </a:xfrm>
          <a:prstGeom prst="rect">
            <a:avLst/>
          </a:prstGeom>
          <a:noFill/>
        </p:spPr>
        <p:txBody>
          <a:bodyPr wrap="square" rtlCol="0">
            <a:spAutoFit/>
          </a:bodyPr>
          <a:lstStyle/>
          <a:p>
            <a:r>
              <a:rPr lang="en-US" sz="2400" b="1" dirty="0">
                <a:solidFill>
                  <a:schemeClr val="accent1">
                    <a:lumMod val="75000"/>
                  </a:schemeClr>
                </a:solidFill>
              </a:rPr>
              <a:t>2. CLUSTER ANALYSIS: Statistically Segment Customers into groups Observation by using the features given below</a:t>
            </a:r>
            <a:endParaRPr lang="en-IN" sz="2400" b="1" dirty="0">
              <a:solidFill>
                <a:schemeClr val="accent1">
                  <a:lumMod val="75000"/>
                </a:schemeClr>
              </a:solidFill>
            </a:endParaRPr>
          </a:p>
        </p:txBody>
      </p:sp>
      <p:sp>
        <p:nvSpPr>
          <p:cNvPr id="243" name="TextBox 242">
            <a:extLst>
              <a:ext uri="{FF2B5EF4-FFF2-40B4-BE49-F238E27FC236}">
                <a16:creationId xmlns:a16="http://schemas.microsoft.com/office/drawing/2014/main" id="{77197965-7839-86D4-89F6-8FE111FA3A48}"/>
              </a:ext>
            </a:extLst>
          </p:cNvPr>
          <p:cNvSpPr txBox="1"/>
          <p:nvPr/>
        </p:nvSpPr>
        <p:spPr>
          <a:xfrm>
            <a:off x="106046" y="605842"/>
            <a:ext cx="11784329" cy="757130"/>
          </a:xfrm>
          <a:prstGeom prst="rect">
            <a:avLst/>
          </a:prstGeom>
          <a:noFill/>
        </p:spPr>
        <p:txBody>
          <a:bodyPr wrap="square">
            <a:spAutoFit/>
          </a:bodyPr>
          <a:lstStyle/>
          <a:p>
            <a:pPr lvl="0" algn="l" rtl="0">
              <a:lnSpc>
                <a:spcPct val="90000"/>
              </a:lnSpc>
              <a:spcBef>
                <a:spcPts val="0"/>
              </a:spcBef>
              <a:spcAft>
                <a:spcPts val="0"/>
              </a:spcAft>
              <a:buClr>
                <a:srgbClr val="262626"/>
              </a:buClr>
              <a:buSzPts val="2800"/>
            </a:pPr>
            <a:r>
              <a:rPr lang="en-US" sz="2400" b="1" i="0" dirty="0">
                <a:solidFill>
                  <a:schemeClr val="accent1">
                    <a:lumMod val="75000"/>
                  </a:schemeClr>
                </a:solidFill>
              </a:rPr>
              <a:t>1. The main goal is to identify customers that are most profitable and the ones who churned out to prevent further loss of customer by redefining company policies.</a:t>
            </a:r>
            <a:endParaRPr lang="en-US" sz="2400" b="1" dirty="0">
              <a:solidFill>
                <a:schemeClr val="accent1">
                  <a:lumMod val="75000"/>
                </a:schemeClr>
              </a:solidFill>
            </a:endParaRPr>
          </a:p>
        </p:txBody>
      </p:sp>
      <p:pic>
        <p:nvPicPr>
          <p:cNvPr id="244" name="Google Shape;90;p1">
            <a:extLst>
              <a:ext uri="{FF2B5EF4-FFF2-40B4-BE49-F238E27FC236}">
                <a16:creationId xmlns:a16="http://schemas.microsoft.com/office/drawing/2014/main" id="{9F8A7CE5-29D7-E17A-61DA-94BBEC04A33C}"/>
              </a:ext>
            </a:extLst>
          </p:cNvPr>
          <p:cNvPicPr preferRelativeResize="0"/>
          <p:nvPr/>
        </p:nvPicPr>
        <p:blipFill rotWithShape="1">
          <a:blip r:embed="rId4">
            <a:alphaModFix/>
          </a:blip>
          <a:srcRect/>
          <a:stretch/>
        </p:blipFill>
        <p:spPr>
          <a:xfrm>
            <a:off x="11173491" y="171123"/>
            <a:ext cx="685296" cy="631788"/>
          </a:xfrm>
          <a:prstGeom prst="rect">
            <a:avLst/>
          </a:prstGeom>
          <a:noFill/>
          <a:ln>
            <a:noFill/>
          </a:ln>
        </p:spPr>
      </p:pic>
    </p:spTree>
    <p:extLst>
      <p:ext uri="{BB962C8B-B14F-4D97-AF65-F5344CB8AC3E}">
        <p14:creationId xmlns:p14="http://schemas.microsoft.com/office/powerpoint/2010/main" val="2628615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38"/>
                                        </p:tgtEl>
                                        <p:attrNameLst>
                                          <p:attrName>style.visibility</p:attrName>
                                        </p:attrNameLst>
                                      </p:cBhvr>
                                      <p:to>
                                        <p:strVal val="visible"/>
                                      </p:to>
                                    </p:set>
                                    <p:animEffect transition="in" filter="barn(inVertical)">
                                      <p:cBhvr>
                                        <p:cTn id="7" dur="500"/>
                                        <p:tgtEl>
                                          <p:spTgt spid="23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197"/>
                                        </p:tgtEl>
                                        <p:attrNameLst>
                                          <p:attrName>style.visibility</p:attrName>
                                        </p:attrNameLst>
                                      </p:cBhvr>
                                      <p:to>
                                        <p:strVal val="visible"/>
                                      </p:to>
                                    </p:set>
                                    <p:animEffect transition="in" filter="wipe(down)">
                                      <p:cBhvr>
                                        <p:cTn id="12" dur="500"/>
                                        <p:tgtEl>
                                          <p:spTgt spid="1197"/>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243"/>
                                        </p:tgtEl>
                                        <p:attrNameLst>
                                          <p:attrName>style.visibility</p:attrName>
                                        </p:attrNameLst>
                                      </p:cBhvr>
                                      <p:to>
                                        <p:strVal val="visible"/>
                                      </p:to>
                                    </p:set>
                                    <p:animEffect transition="in" filter="wipe(down)">
                                      <p:cBhvr>
                                        <p:cTn id="15" dur="500"/>
                                        <p:tgtEl>
                                          <p:spTgt spid="243"/>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grpId="0" nodeType="clickEffect">
                                  <p:stCondLst>
                                    <p:cond delay="0"/>
                                  </p:stCondLst>
                                  <p:childTnLst>
                                    <p:set>
                                      <p:cBhvr>
                                        <p:cTn id="19" dur="1" fill="hold">
                                          <p:stCondLst>
                                            <p:cond delay="0"/>
                                          </p:stCondLst>
                                        </p:cTn>
                                        <p:tgtEl>
                                          <p:spTgt spid="2"/>
                                        </p:tgtEl>
                                        <p:attrNameLst>
                                          <p:attrName>style.visibility</p:attrName>
                                        </p:attrNameLst>
                                      </p:cBhvr>
                                      <p:to>
                                        <p:strVal val="visible"/>
                                      </p:to>
                                    </p:set>
                                    <p:anim calcmode="lin" valueType="num">
                                      <p:cBhvr additive="base">
                                        <p:cTn id="20" dur="500" fill="hold"/>
                                        <p:tgtEl>
                                          <p:spTgt spid="2"/>
                                        </p:tgtEl>
                                        <p:attrNameLst>
                                          <p:attrName>ppt_x</p:attrName>
                                        </p:attrNameLst>
                                      </p:cBhvr>
                                      <p:tavLst>
                                        <p:tav tm="0">
                                          <p:val>
                                            <p:strVal val="#ppt_x"/>
                                          </p:val>
                                        </p:tav>
                                        <p:tav tm="100000">
                                          <p:val>
                                            <p:strVal val="#ppt_x"/>
                                          </p:val>
                                        </p:tav>
                                      </p:tavLst>
                                    </p:anim>
                                    <p:anim calcmode="lin" valueType="num">
                                      <p:cBhvr additive="base">
                                        <p:cTn id="21"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nodeType="clickEffect">
                                  <p:stCondLst>
                                    <p:cond delay="0"/>
                                  </p:stCondLst>
                                  <p:childTnLst>
                                    <p:set>
                                      <p:cBhvr>
                                        <p:cTn id="25" dur="1" fill="hold">
                                          <p:stCondLst>
                                            <p:cond delay="0"/>
                                          </p:stCondLst>
                                        </p:cTn>
                                        <p:tgtEl>
                                          <p:spTgt spid="27"/>
                                        </p:tgtEl>
                                        <p:attrNameLst>
                                          <p:attrName>style.visibility</p:attrName>
                                        </p:attrNameLst>
                                      </p:cBhvr>
                                      <p:to>
                                        <p:strVal val="visible"/>
                                      </p:to>
                                    </p:set>
                                    <p:animEffect transition="in" filter="wipe(down)">
                                      <p:cBhvr>
                                        <p:cTn id="26"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38" grpId="0"/>
      <p:bldP spid="1197" grpId="0"/>
      <p:bldP spid="243"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6000"/>
            <a:lum/>
          </a:blip>
          <a:srcRect/>
          <a:stretch>
            <a:fillRect/>
          </a:stretch>
        </a:blipFill>
        <a:effectLst/>
      </p:bgPr>
    </p:bg>
    <p:spTree>
      <p:nvGrpSpPr>
        <p:cNvPr id="1" name=""/>
        <p:cNvGrpSpPr/>
        <p:nvPr/>
      </p:nvGrpSpPr>
      <p:grpSpPr>
        <a:xfrm>
          <a:off x="0" y="0"/>
          <a:ext cx="0" cy="0"/>
          <a:chOff x="0" y="0"/>
          <a:chExt cx="0" cy="0"/>
        </a:xfrm>
      </p:grpSpPr>
      <p:sp>
        <p:nvSpPr>
          <p:cNvPr id="4" name="Google Shape;178;p13">
            <a:extLst>
              <a:ext uri="{FF2B5EF4-FFF2-40B4-BE49-F238E27FC236}">
                <a16:creationId xmlns:a16="http://schemas.microsoft.com/office/drawing/2014/main" id="{63FB8A5A-366C-3210-6EA1-D155A967203C}"/>
              </a:ext>
            </a:extLst>
          </p:cNvPr>
          <p:cNvSpPr txBox="1">
            <a:spLocks/>
          </p:cNvSpPr>
          <p:nvPr/>
        </p:nvSpPr>
        <p:spPr>
          <a:xfrm>
            <a:off x="88901" y="170050"/>
            <a:ext cx="4559299" cy="598300"/>
          </a:xfrm>
          <a:prstGeom prst="rect">
            <a:avLst/>
          </a:prstGeom>
          <a:noFill/>
          <a:ln>
            <a:noFill/>
          </a:ln>
        </p:spPr>
        <p:txBody>
          <a:bodyPr spcFirstLastPara="1" vert="horz" wrap="square" lIns="91425" tIns="45700" rIns="91425" bIns="4570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0"/>
              </a:spcBef>
              <a:buClr>
                <a:srgbClr val="2F5496"/>
              </a:buClr>
              <a:buSzPts val="3600"/>
              <a:buFont typeface="Arial Black"/>
              <a:buNone/>
            </a:pPr>
            <a:r>
              <a:rPr lang="en-US" sz="3600" b="1" dirty="0">
                <a:solidFill>
                  <a:srgbClr val="2F5496"/>
                </a:solidFill>
                <a:latin typeface="Arial Black"/>
                <a:ea typeface="Arial Black"/>
                <a:cs typeface="Arial Black"/>
                <a:sym typeface="Arial Black"/>
              </a:rPr>
              <a:t>RFM MODELLIN</a:t>
            </a:r>
            <a:r>
              <a:rPr lang="en-US" sz="3600" dirty="0">
                <a:solidFill>
                  <a:srgbClr val="2F5496"/>
                </a:solidFill>
                <a:latin typeface="Arial Black"/>
                <a:ea typeface="Arial Black"/>
                <a:cs typeface="Arial Black"/>
                <a:sym typeface="Arial Black"/>
              </a:rPr>
              <a:t>G</a:t>
            </a:r>
            <a:endParaRPr lang="en-US" sz="3600" b="1" dirty="0">
              <a:solidFill>
                <a:srgbClr val="2F5496"/>
              </a:solidFill>
              <a:latin typeface="Arial Black"/>
              <a:ea typeface="Arial Black"/>
              <a:cs typeface="Arial Black"/>
              <a:sym typeface="Arial Black"/>
            </a:endParaRPr>
          </a:p>
        </p:txBody>
      </p:sp>
      <p:sp>
        <p:nvSpPr>
          <p:cNvPr id="12" name="Rectangle 5">
            <a:extLst>
              <a:ext uri="{FF2B5EF4-FFF2-40B4-BE49-F238E27FC236}">
                <a16:creationId xmlns:a16="http://schemas.microsoft.com/office/drawing/2014/main" id="{B32DB782-5125-B5F7-068C-4254A66F06DF}"/>
              </a:ext>
            </a:extLst>
          </p:cNvPr>
          <p:cNvSpPr>
            <a:spLocks noChangeArrowheads="1"/>
          </p:cNvSpPr>
          <p:nvPr/>
        </p:nvSpPr>
        <p:spPr bwMode="auto">
          <a:xfrm>
            <a:off x="95250" y="793750"/>
            <a:ext cx="1947863" cy="455613"/>
          </a:xfrm>
          <a:prstGeom prst="rect">
            <a:avLst/>
          </a:prstGeom>
          <a:solidFill>
            <a:srgbClr val="4472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3" name="Rectangle 6">
            <a:extLst>
              <a:ext uri="{FF2B5EF4-FFF2-40B4-BE49-F238E27FC236}">
                <a16:creationId xmlns:a16="http://schemas.microsoft.com/office/drawing/2014/main" id="{9054BCFE-A0AC-AA78-8A22-176007467FEB}"/>
              </a:ext>
            </a:extLst>
          </p:cNvPr>
          <p:cNvSpPr>
            <a:spLocks noChangeArrowheads="1"/>
          </p:cNvSpPr>
          <p:nvPr/>
        </p:nvSpPr>
        <p:spPr bwMode="auto">
          <a:xfrm>
            <a:off x="2043113" y="793750"/>
            <a:ext cx="1946275" cy="457200"/>
          </a:xfrm>
          <a:prstGeom prst="rect">
            <a:avLst/>
          </a:prstGeom>
          <a:solidFill>
            <a:srgbClr val="4472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4" name="Rectangle 7">
            <a:extLst>
              <a:ext uri="{FF2B5EF4-FFF2-40B4-BE49-F238E27FC236}">
                <a16:creationId xmlns:a16="http://schemas.microsoft.com/office/drawing/2014/main" id="{8351BC28-3ED8-778F-A4F3-A2BE7111C99E}"/>
              </a:ext>
            </a:extLst>
          </p:cNvPr>
          <p:cNvSpPr>
            <a:spLocks noChangeArrowheads="1"/>
          </p:cNvSpPr>
          <p:nvPr/>
        </p:nvSpPr>
        <p:spPr bwMode="auto">
          <a:xfrm>
            <a:off x="3989388" y="793750"/>
            <a:ext cx="1946275" cy="457200"/>
          </a:xfrm>
          <a:prstGeom prst="rect">
            <a:avLst/>
          </a:prstGeom>
          <a:solidFill>
            <a:srgbClr val="4472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5" name="Rectangle 8">
            <a:extLst>
              <a:ext uri="{FF2B5EF4-FFF2-40B4-BE49-F238E27FC236}">
                <a16:creationId xmlns:a16="http://schemas.microsoft.com/office/drawing/2014/main" id="{60717A58-00FE-98A8-96E0-68FE12AAEC58}"/>
              </a:ext>
            </a:extLst>
          </p:cNvPr>
          <p:cNvSpPr>
            <a:spLocks noChangeArrowheads="1"/>
          </p:cNvSpPr>
          <p:nvPr/>
        </p:nvSpPr>
        <p:spPr bwMode="auto">
          <a:xfrm>
            <a:off x="5935663" y="795338"/>
            <a:ext cx="1947863" cy="455613"/>
          </a:xfrm>
          <a:prstGeom prst="rect">
            <a:avLst/>
          </a:prstGeom>
          <a:solidFill>
            <a:srgbClr val="4472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6" name="Rectangle 9">
            <a:extLst>
              <a:ext uri="{FF2B5EF4-FFF2-40B4-BE49-F238E27FC236}">
                <a16:creationId xmlns:a16="http://schemas.microsoft.com/office/drawing/2014/main" id="{CD8EC9D3-ABF7-C8C2-5035-7EE41D2A3B1E}"/>
              </a:ext>
            </a:extLst>
          </p:cNvPr>
          <p:cNvSpPr>
            <a:spLocks noChangeArrowheads="1"/>
          </p:cNvSpPr>
          <p:nvPr/>
        </p:nvSpPr>
        <p:spPr bwMode="auto">
          <a:xfrm>
            <a:off x="95250" y="1249363"/>
            <a:ext cx="1947863" cy="463550"/>
          </a:xfrm>
          <a:prstGeom prst="rect">
            <a:avLst/>
          </a:prstGeom>
          <a:solidFill>
            <a:srgbClr val="CFD5E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7" name="Rectangle 10">
            <a:extLst>
              <a:ext uri="{FF2B5EF4-FFF2-40B4-BE49-F238E27FC236}">
                <a16:creationId xmlns:a16="http://schemas.microsoft.com/office/drawing/2014/main" id="{00E58882-417C-D304-D2BA-82C2A603ACCE}"/>
              </a:ext>
            </a:extLst>
          </p:cNvPr>
          <p:cNvSpPr>
            <a:spLocks noChangeArrowheads="1"/>
          </p:cNvSpPr>
          <p:nvPr/>
        </p:nvSpPr>
        <p:spPr bwMode="auto">
          <a:xfrm>
            <a:off x="2043113" y="1250950"/>
            <a:ext cx="1946275" cy="461963"/>
          </a:xfrm>
          <a:prstGeom prst="rect">
            <a:avLst/>
          </a:prstGeom>
          <a:solidFill>
            <a:srgbClr val="CFD5E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8" name="Rectangle 11">
            <a:extLst>
              <a:ext uri="{FF2B5EF4-FFF2-40B4-BE49-F238E27FC236}">
                <a16:creationId xmlns:a16="http://schemas.microsoft.com/office/drawing/2014/main" id="{6DE2CDD9-A485-9F1E-D6D3-2FECF56AEE2B}"/>
              </a:ext>
            </a:extLst>
          </p:cNvPr>
          <p:cNvSpPr>
            <a:spLocks noChangeArrowheads="1"/>
          </p:cNvSpPr>
          <p:nvPr/>
        </p:nvSpPr>
        <p:spPr bwMode="auto">
          <a:xfrm>
            <a:off x="3989388" y="1250950"/>
            <a:ext cx="1946275" cy="461963"/>
          </a:xfrm>
          <a:prstGeom prst="rect">
            <a:avLst/>
          </a:prstGeom>
          <a:solidFill>
            <a:srgbClr val="CFD5E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dirty="0"/>
              <a:t>15</a:t>
            </a:r>
            <a:endParaRPr lang="en-IN" dirty="0"/>
          </a:p>
        </p:txBody>
      </p:sp>
      <p:sp>
        <p:nvSpPr>
          <p:cNvPr id="19" name="Rectangle 12">
            <a:extLst>
              <a:ext uri="{FF2B5EF4-FFF2-40B4-BE49-F238E27FC236}">
                <a16:creationId xmlns:a16="http://schemas.microsoft.com/office/drawing/2014/main" id="{25831EB6-2AD9-9DAC-5D8C-64C99369FE35}"/>
              </a:ext>
            </a:extLst>
          </p:cNvPr>
          <p:cNvSpPr>
            <a:spLocks noChangeArrowheads="1"/>
          </p:cNvSpPr>
          <p:nvPr/>
        </p:nvSpPr>
        <p:spPr bwMode="auto">
          <a:xfrm>
            <a:off x="5935663" y="1250950"/>
            <a:ext cx="1947863" cy="461963"/>
          </a:xfrm>
          <a:prstGeom prst="rect">
            <a:avLst/>
          </a:prstGeom>
          <a:solidFill>
            <a:srgbClr val="CFD5E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0" name="Rectangle 13">
            <a:extLst>
              <a:ext uri="{FF2B5EF4-FFF2-40B4-BE49-F238E27FC236}">
                <a16:creationId xmlns:a16="http://schemas.microsoft.com/office/drawing/2014/main" id="{01374060-E872-347B-5191-3E5AA8C330A0}"/>
              </a:ext>
            </a:extLst>
          </p:cNvPr>
          <p:cNvSpPr>
            <a:spLocks noChangeArrowheads="1"/>
          </p:cNvSpPr>
          <p:nvPr/>
        </p:nvSpPr>
        <p:spPr bwMode="auto">
          <a:xfrm>
            <a:off x="95250" y="1712913"/>
            <a:ext cx="1947863" cy="461963"/>
          </a:xfrm>
          <a:prstGeom prst="rect">
            <a:avLst/>
          </a:prstGeom>
          <a:solidFill>
            <a:srgbClr val="E9EB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1" name="Rectangle 14">
            <a:extLst>
              <a:ext uri="{FF2B5EF4-FFF2-40B4-BE49-F238E27FC236}">
                <a16:creationId xmlns:a16="http://schemas.microsoft.com/office/drawing/2014/main" id="{60758337-843E-2739-E6E8-16D2AF7E96C4}"/>
              </a:ext>
            </a:extLst>
          </p:cNvPr>
          <p:cNvSpPr>
            <a:spLocks noChangeArrowheads="1"/>
          </p:cNvSpPr>
          <p:nvPr/>
        </p:nvSpPr>
        <p:spPr bwMode="auto">
          <a:xfrm>
            <a:off x="2043113" y="1712913"/>
            <a:ext cx="1946275" cy="461963"/>
          </a:xfrm>
          <a:prstGeom prst="rect">
            <a:avLst/>
          </a:prstGeom>
          <a:solidFill>
            <a:srgbClr val="E9EB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2" name="Rectangle 15">
            <a:extLst>
              <a:ext uri="{FF2B5EF4-FFF2-40B4-BE49-F238E27FC236}">
                <a16:creationId xmlns:a16="http://schemas.microsoft.com/office/drawing/2014/main" id="{8B905D49-9A9B-4AB6-0107-42695A2AC6BE}"/>
              </a:ext>
            </a:extLst>
          </p:cNvPr>
          <p:cNvSpPr>
            <a:spLocks noChangeArrowheads="1"/>
          </p:cNvSpPr>
          <p:nvPr/>
        </p:nvSpPr>
        <p:spPr bwMode="auto">
          <a:xfrm>
            <a:off x="3989388" y="1712913"/>
            <a:ext cx="1946275" cy="461963"/>
          </a:xfrm>
          <a:prstGeom prst="rect">
            <a:avLst/>
          </a:prstGeom>
          <a:solidFill>
            <a:srgbClr val="E9EB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3" name="Rectangle 16">
            <a:extLst>
              <a:ext uri="{FF2B5EF4-FFF2-40B4-BE49-F238E27FC236}">
                <a16:creationId xmlns:a16="http://schemas.microsoft.com/office/drawing/2014/main" id="{BA19B595-2A40-40CE-3872-46AFCEBEA0D8}"/>
              </a:ext>
            </a:extLst>
          </p:cNvPr>
          <p:cNvSpPr>
            <a:spLocks noChangeArrowheads="1"/>
          </p:cNvSpPr>
          <p:nvPr/>
        </p:nvSpPr>
        <p:spPr bwMode="auto">
          <a:xfrm>
            <a:off x="5935663" y="1712913"/>
            <a:ext cx="1947863" cy="461963"/>
          </a:xfrm>
          <a:prstGeom prst="rect">
            <a:avLst/>
          </a:prstGeom>
          <a:solidFill>
            <a:srgbClr val="E9EB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4" name="Rectangle 17">
            <a:extLst>
              <a:ext uri="{FF2B5EF4-FFF2-40B4-BE49-F238E27FC236}">
                <a16:creationId xmlns:a16="http://schemas.microsoft.com/office/drawing/2014/main" id="{847CE42D-CB20-D7E7-2E90-08EB46C56F5F}"/>
              </a:ext>
            </a:extLst>
          </p:cNvPr>
          <p:cNvSpPr>
            <a:spLocks noChangeArrowheads="1"/>
          </p:cNvSpPr>
          <p:nvPr/>
        </p:nvSpPr>
        <p:spPr bwMode="auto">
          <a:xfrm>
            <a:off x="95250" y="2174875"/>
            <a:ext cx="1947863" cy="461963"/>
          </a:xfrm>
          <a:prstGeom prst="rect">
            <a:avLst/>
          </a:prstGeom>
          <a:solidFill>
            <a:srgbClr val="CFD5E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5" name="Rectangle 18">
            <a:extLst>
              <a:ext uri="{FF2B5EF4-FFF2-40B4-BE49-F238E27FC236}">
                <a16:creationId xmlns:a16="http://schemas.microsoft.com/office/drawing/2014/main" id="{BB99E224-3438-06AA-3BF7-1C039CB4D3FA}"/>
              </a:ext>
            </a:extLst>
          </p:cNvPr>
          <p:cNvSpPr>
            <a:spLocks noChangeArrowheads="1"/>
          </p:cNvSpPr>
          <p:nvPr/>
        </p:nvSpPr>
        <p:spPr bwMode="auto">
          <a:xfrm>
            <a:off x="2043113" y="2174875"/>
            <a:ext cx="1946275" cy="461963"/>
          </a:xfrm>
          <a:prstGeom prst="rect">
            <a:avLst/>
          </a:prstGeom>
          <a:solidFill>
            <a:srgbClr val="CFD5E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6" name="Rectangle 19">
            <a:extLst>
              <a:ext uri="{FF2B5EF4-FFF2-40B4-BE49-F238E27FC236}">
                <a16:creationId xmlns:a16="http://schemas.microsoft.com/office/drawing/2014/main" id="{3492AA49-14F1-5AD1-9E95-03CA13AB6683}"/>
              </a:ext>
            </a:extLst>
          </p:cNvPr>
          <p:cNvSpPr>
            <a:spLocks noChangeArrowheads="1"/>
          </p:cNvSpPr>
          <p:nvPr/>
        </p:nvSpPr>
        <p:spPr bwMode="auto">
          <a:xfrm>
            <a:off x="3989388" y="2174875"/>
            <a:ext cx="1946275" cy="461963"/>
          </a:xfrm>
          <a:prstGeom prst="rect">
            <a:avLst/>
          </a:prstGeom>
          <a:solidFill>
            <a:srgbClr val="CFD5E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7" name="Rectangle 20">
            <a:extLst>
              <a:ext uri="{FF2B5EF4-FFF2-40B4-BE49-F238E27FC236}">
                <a16:creationId xmlns:a16="http://schemas.microsoft.com/office/drawing/2014/main" id="{CECC68AE-655D-BF84-9DE2-3819AFC80274}"/>
              </a:ext>
            </a:extLst>
          </p:cNvPr>
          <p:cNvSpPr>
            <a:spLocks noChangeArrowheads="1"/>
          </p:cNvSpPr>
          <p:nvPr/>
        </p:nvSpPr>
        <p:spPr bwMode="auto">
          <a:xfrm>
            <a:off x="5935663" y="2174875"/>
            <a:ext cx="1947863" cy="461963"/>
          </a:xfrm>
          <a:prstGeom prst="rect">
            <a:avLst/>
          </a:prstGeom>
          <a:solidFill>
            <a:srgbClr val="CFD5E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2" name="Line 25">
            <a:extLst>
              <a:ext uri="{FF2B5EF4-FFF2-40B4-BE49-F238E27FC236}">
                <a16:creationId xmlns:a16="http://schemas.microsoft.com/office/drawing/2014/main" id="{609BBDCB-C830-479C-A630-3D7832084F11}"/>
              </a:ext>
            </a:extLst>
          </p:cNvPr>
          <p:cNvSpPr>
            <a:spLocks noChangeShapeType="1"/>
          </p:cNvSpPr>
          <p:nvPr/>
        </p:nvSpPr>
        <p:spPr bwMode="auto">
          <a:xfrm>
            <a:off x="2043113" y="787400"/>
            <a:ext cx="0" cy="2317750"/>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a:p>
        </p:txBody>
      </p:sp>
      <p:sp>
        <p:nvSpPr>
          <p:cNvPr id="33" name="Line 26">
            <a:extLst>
              <a:ext uri="{FF2B5EF4-FFF2-40B4-BE49-F238E27FC236}">
                <a16:creationId xmlns:a16="http://schemas.microsoft.com/office/drawing/2014/main" id="{7CC6E371-3C6C-B514-7EE4-4AF749F3E6B9}"/>
              </a:ext>
            </a:extLst>
          </p:cNvPr>
          <p:cNvSpPr>
            <a:spLocks noChangeShapeType="1"/>
          </p:cNvSpPr>
          <p:nvPr/>
        </p:nvSpPr>
        <p:spPr bwMode="auto">
          <a:xfrm>
            <a:off x="3989388" y="787400"/>
            <a:ext cx="0" cy="2317750"/>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a:p>
        </p:txBody>
      </p:sp>
      <p:sp>
        <p:nvSpPr>
          <p:cNvPr id="34" name="Line 27">
            <a:extLst>
              <a:ext uri="{FF2B5EF4-FFF2-40B4-BE49-F238E27FC236}">
                <a16:creationId xmlns:a16="http://schemas.microsoft.com/office/drawing/2014/main" id="{2B0957C7-5D86-0DDE-B46D-58A25B2A843C}"/>
              </a:ext>
            </a:extLst>
          </p:cNvPr>
          <p:cNvSpPr>
            <a:spLocks noChangeShapeType="1"/>
          </p:cNvSpPr>
          <p:nvPr/>
        </p:nvSpPr>
        <p:spPr bwMode="auto">
          <a:xfrm>
            <a:off x="5935663" y="787400"/>
            <a:ext cx="0" cy="2317750"/>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a:p>
        </p:txBody>
      </p:sp>
      <p:sp>
        <p:nvSpPr>
          <p:cNvPr id="43" name="Rectangle 36">
            <a:extLst>
              <a:ext uri="{FF2B5EF4-FFF2-40B4-BE49-F238E27FC236}">
                <a16:creationId xmlns:a16="http://schemas.microsoft.com/office/drawing/2014/main" id="{0F50F036-53B1-AC13-E70D-5C5930B2456D}"/>
              </a:ext>
            </a:extLst>
          </p:cNvPr>
          <p:cNvSpPr>
            <a:spLocks noChangeArrowheads="1"/>
          </p:cNvSpPr>
          <p:nvPr/>
        </p:nvSpPr>
        <p:spPr bwMode="auto">
          <a:xfrm>
            <a:off x="187325" y="836613"/>
            <a:ext cx="165735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FFFFFF"/>
                </a:solidFill>
                <a:effectLst/>
                <a:latin typeface="Calibri" panose="020F0502020204030204" pitchFamily="34" charset="0"/>
              </a:rPr>
              <a:t>Customer Name</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44" name="Rectangle 37">
            <a:extLst>
              <a:ext uri="{FF2B5EF4-FFF2-40B4-BE49-F238E27FC236}">
                <a16:creationId xmlns:a16="http://schemas.microsoft.com/office/drawing/2014/main" id="{B26498AB-E2A2-4184-F2F0-CD2BFA0DEE33}"/>
              </a:ext>
            </a:extLst>
          </p:cNvPr>
          <p:cNvSpPr>
            <a:spLocks noChangeArrowheads="1"/>
          </p:cNvSpPr>
          <p:nvPr/>
        </p:nvSpPr>
        <p:spPr bwMode="auto">
          <a:xfrm>
            <a:off x="2135188" y="836613"/>
            <a:ext cx="90170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FFFFFF"/>
                </a:solidFill>
                <a:effectLst/>
                <a:latin typeface="Calibri" panose="020F0502020204030204" pitchFamily="34" charset="0"/>
              </a:rPr>
              <a:t>Recency</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5" name="Rectangle 38">
            <a:extLst>
              <a:ext uri="{FF2B5EF4-FFF2-40B4-BE49-F238E27FC236}">
                <a16:creationId xmlns:a16="http://schemas.microsoft.com/office/drawing/2014/main" id="{C3E82131-54B6-459E-2B62-15B2371D1DF8}"/>
              </a:ext>
            </a:extLst>
          </p:cNvPr>
          <p:cNvSpPr>
            <a:spLocks noChangeArrowheads="1"/>
          </p:cNvSpPr>
          <p:nvPr/>
        </p:nvSpPr>
        <p:spPr bwMode="auto">
          <a:xfrm>
            <a:off x="4081463" y="836613"/>
            <a:ext cx="11096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FFFFFF"/>
                </a:solidFill>
                <a:effectLst/>
                <a:latin typeface="Calibri" panose="020F0502020204030204" pitchFamily="34" charset="0"/>
              </a:rPr>
              <a:t>Frequency</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6" name="Rectangle 39">
            <a:extLst>
              <a:ext uri="{FF2B5EF4-FFF2-40B4-BE49-F238E27FC236}">
                <a16:creationId xmlns:a16="http://schemas.microsoft.com/office/drawing/2014/main" id="{03DA1C5D-7DE8-7672-E46D-2FAFC3227CDF}"/>
              </a:ext>
            </a:extLst>
          </p:cNvPr>
          <p:cNvSpPr>
            <a:spLocks noChangeArrowheads="1"/>
          </p:cNvSpPr>
          <p:nvPr/>
        </p:nvSpPr>
        <p:spPr bwMode="auto">
          <a:xfrm>
            <a:off x="6027738" y="836613"/>
            <a:ext cx="106521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FFFFFF"/>
                </a:solidFill>
                <a:effectLst/>
                <a:latin typeface="Calibri" panose="020F0502020204030204" pitchFamily="34" charset="0"/>
              </a:rPr>
              <a:t>Monetary</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7" name="Rectangle 40">
            <a:extLst>
              <a:ext uri="{FF2B5EF4-FFF2-40B4-BE49-F238E27FC236}">
                <a16:creationId xmlns:a16="http://schemas.microsoft.com/office/drawing/2014/main" id="{A840099D-905F-7BA0-C8D2-FF0B9DCC72CB}"/>
              </a:ext>
            </a:extLst>
          </p:cNvPr>
          <p:cNvSpPr>
            <a:spLocks noChangeArrowheads="1"/>
          </p:cNvSpPr>
          <p:nvPr/>
        </p:nvSpPr>
        <p:spPr bwMode="auto">
          <a:xfrm>
            <a:off x="187325" y="1292225"/>
            <a:ext cx="91440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panose="020F0502020204030204" pitchFamily="34" charset="0"/>
              </a:rPr>
              <a:t>Anthony</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8" name="Rectangle 41">
            <a:extLst>
              <a:ext uri="{FF2B5EF4-FFF2-40B4-BE49-F238E27FC236}">
                <a16:creationId xmlns:a16="http://schemas.microsoft.com/office/drawing/2014/main" id="{1A0A8B4A-50CE-A0C9-BEC9-D77D04F58B00}"/>
              </a:ext>
            </a:extLst>
          </p:cNvPr>
          <p:cNvSpPr>
            <a:spLocks noChangeArrowheads="1"/>
          </p:cNvSpPr>
          <p:nvPr/>
        </p:nvSpPr>
        <p:spPr bwMode="auto">
          <a:xfrm>
            <a:off x="2135188" y="1292225"/>
            <a:ext cx="4667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panose="020F0502020204030204" pitchFamily="34" charset="0"/>
              </a:rPr>
              <a:t>326</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9" name="Rectangle 42">
            <a:extLst>
              <a:ext uri="{FF2B5EF4-FFF2-40B4-BE49-F238E27FC236}">
                <a16:creationId xmlns:a16="http://schemas.microsoft.com/office/drawing/2014/main" id="{C5D459F5-7DAD-8BBC-5A83-D9B2B5D4D5CB}"/>
              </a:ext>
            </a:extLst>
          </p:cNvPr>
          <p:cNvSpPr>
            <a:spLocks noChangeArrowheads="1"/>
          </p:cNvSpPr>
          <p:nvPr/>
        </p:nvSpPr>
        <p:spPr bwMode="auto">
          <a:xfrm>
            <a:off x="4081463" y="1292225"/>
            <a:ext cx="23495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panose="020F0502020204030204" pitchFamily="34" charset="0"/>
              </a:rPr>
              <a:t>1</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0" name="Rectangle 43">
            <a:extLst>
              <a:ext uri="{FF2B5EF4-FFF2-40B4-BE49-F238E27FC236}">
                <a16:creationId xmlns:a16="http://schemas.microsoft.com/office/drawing/2014/main" id="{DC616521-C621-0254-1641-58DFECE07976}"/>
              </a:ext>
            </a:extLst>
          </p:cNvPr>
          <p:cNvSpPr>
            <a:spLocks noChangeArrowheads="1"/>
          </p:cNvSpPr>
          <p:nvPr/>
        </p:nvSpPr>
        <p:spPr bwMode="auto">
          <a:xfrm>
            <a:off x="6027738" y="1292225"/>
            <a:ext cx="58261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panose="020F0502020204030204" pitchFamily="34" charset="0"/>
              </a:rPr>
              <a:t>7183</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1" name="Rectangle 44">
            <a:extLst>
              <a:ext uri="{FF2B5EF4-FFF2-40B4-BE49-F238E27FC236}">
                <a16:creationId xmlns:a16="http://schemas.microsoft.com/office/drawing/2014/main" id="{4863DA60-F0C2-5351-CE5A-E8DFA54B0B6D}"/>
              </a:ext>
            </a:extLst>
          </p:cNvPr>
          <p:cNvSpPr>
            <a:spLocks noChangeArrowheads="1"/>
          </p:cNvSpPr>
          <p:nvPr/>
        </p:nvSpPr>
        <p:spPr bwMode="auto">
          <a:xfrm>
            <a:off x="187325" y="1752600"/>
            <a:ext cx="64770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panose="020F0502020204030204" pitchFamily="34" charset="0"/>
              </a:rPr>
              <a:t>Rahul</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2" name="Rectangle 45">
            <a:extLst>
              <a:ext uri="{FF2B5EF4-FFF2-40B4-BE49-F238E27FC236}">
                <a16:creationId xmlns:a16="http://schemas.microsoft.com/office/drawing/2014/main" id="{451E7C64-5837-BC1C-7B7C-7CFA09F69FBE}"/>
              </a:ext>
            </a:extLst>
          </p:cNvPr>
          <p:cNvSpPr>
            <a:spLocks noChangeArrowheads="1"/>
          </p:cNvSpPr>
          <p:nvPr/>
        </p:nvSpPr>
        <p:spPr bwMode="auto">
          <a:xfrm>
            <a:off x="2135188" y="1752600"/>
            <a:ext cx="23495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panose="020F0502020204030204" pitchFamily="34" charset="0"/>
              </a:rPr>
              <a:t>2</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3" name="Rectangle 46">
            <a:extLst>
              <a:ext uri="{FF2B5EF4-FFF2-40B4-BE49-F238E27FC236}">
                <a16:creationId xmlns:a16="http://schemas.microsoft.com/office/drawing/2014/main" id="{D29CBCA1-DD3F-57F9-F295-22D60CCBA153}"/>
              </a:ext>
            </a:extLst>
          </p:cNvPr>
          <p:cNvSpPr>
            <a:spLocks noChangeArrowheads="1"/>
          </p:cNvSpPr>
          <p:nvPr/>
        </p:nvSpPr>
        <p:spPr bwMode="auto">
          <a:xfrm>
            <a:off x="4081463" y="1752600"/>
            <a:ext cx="4667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panose="020F0502020204030204" pitchFamily="34" charset="0"/>
              </a:rPr>
              <a:t>182</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4" name="Rectangle 47">
            <a:extLst>
              <a:ext uri="{FF2B5EF4-FFF2-40B4-BE49-F238E27FC236}">
                <a16:creationId xmlns:a16="http://schemas.microsoft.com/office/drawing/2014/main" id="{D1FC8C4D-2E40-5F82-76BC-3F9947F87312}"/>
              </a:ext>
            </a:extLst>
          </p:cNvPr>
          <p:cNvSpPr>
            <a:spLocks noChangeArrowheads="1"/>
          </p:cNvSpPr>
          <p:nvPr/>
        </p:nvSpPr>
        <p:spPr bwMode="auto">
          <a:xfrm>
            <a:off x="6027738" y="1752600"/>
            <a:ext cx="58261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panose="020F0502020204030204" pitchFamily="34" charset="0"/>
              </a:rPr>
              <a:t>4310</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5" name="Rectangle 48">
            <a:extLst>
              <a:ext uri="{FF2B5EF4-FFF2-40B4-BE49-F238E27FC236}">
                <a16:creationId xmlns:a16="http://schemas.microsoft.com/office/drawing/2014/main" id="{826D755F-1A11-7629-C71E-458BDC9A2D16}"/>
              </a:ext>
            </a:extLst>
          </p:cNvPr>
          <p:cNvSpPr>
            <a:spLocks noChangeArrowheads="1"/>
          </p:cNvSpPr>
          <p:nvPr/>
        </p:nvSpPr>
        <p:spPr bwMode="auto">
          <a:xfrm>
            <a:off x="187325" y="2214563"/>
            <a:ext cx="5635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Calibri" panose="020F0502020204030204" pitchFamily="34" charset="0"/>
              </a:rPr>
              <a:t>Syed</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6" name="Rectangle 49">
            <a:extLst>
              <a:ext uri="{FF2B5EF4-FFF2-40B4-BE49-F238E27FC236}">
                <a16:creationId xmlns:a16="http://schemas.microsoft.com/office/drawing/2014/main" id="{66FB4ABB-73A9-3579-625D-27170D61EF84}"/>
              </a:ext>
            </a:extLst>
          </p:cNvPr>
          <p:cNvSpPr>
            <a:spLocks noChangeArrowheads="1"/>
          </p:cNvSpPr>
          <p:nvPr/>
        </p:nvSpPr>
        <p:spPr bwMode="auto">
          <a:xfrm>
            <a:off x="2135188" y="2214563"/>
            <a:ext cx="350838"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panose="020F0502020204030204" pitchFamily="34" charset="0"/>
              </a:rPr>
              <a:t>75</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7" name="Rectangle 50">
            <a:extLst>
              <a:ext uri="{FF2B5EF4-FFF2-40B4-BE49-F238E27FC236}">
                <a16:creationId xmlns:a16="http://schemas.microsoft.com/office/drawing/2014/main" id="{DF937067-5524-8D8E-6302-BF49C17DC95B}"/>
              </a:ext>
            </a:extLst>
          </p:cNvPr>
          <p:cNvSpPr>
            <a:spLocks noChangeArrowheads="1"/>
          </p:cNvSpPr>
          <p:nvPr/>
        </p:nvSpPr>
        <p:spPr bwMode="auto">
          <a:xfrm>
            <a:off x="4081463" y="2214563"/>
            <a:ext cx="350838"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panose="020F0502020204030204" pitchFamily="34" charset="0"/>
              </a:rPr>
              <a:t>31</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8" name="Rectangle 51">
            <a:extLst>
              <a:ext uri="{FF2B5EF4-FFF2-40B4-BE49-F238E27FC236}">
                <a16:creationId xmlns:a16="http://schemas.microsoft.com/office/drawing/2014/main" id="{852E0B92-E8E4-4E20-21D5-DDDD3DE49D93}"/>
              </a:ext>
            </a:extLst>
          </p:cNvPr>
          <p:cNvSpPr>
            <a:spLocks noChangeArrowheads="1"/>
          </p:cNvSpPr>
          <p:nvPr/>
        </p:nvSpPr>
        <p:spPr bwMode="auto">
          <a:xfrm>
            <a:off x="6027738" y="2214563"/>
            <a:ext cx="58261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panose="020F0502020204030204" pitchFamily="34" charset="0"/>
              </a:rPr>
              <a:t>1765</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9" name="Callout: Left Arrow 58">
            <a:extLst>
              <a:ext uri="{FF2B5EF4-FFF2-40B4-BE49-F238E27FC236}">
                <a16:creationId xmlns:a16="http://schemas.microsoft.com/office/drawing/2014/main" id="{887B9654-A8C8-B20C-78AF-D35FFE4EABBC}"/>
              </a:ext>
            </a:extLst>
          </p:cNvPr>
          <p:cNvSpPr/>
          <p:nvPr/>
        </p:nvSpPr>
        <p:spPr>
          <a:xfrm>
            <a:off x="7881936" y="842964"/>
            <a:ext cx="2900361" cy="855662"/>
          </a:xfrm>
          <a:prstGeom prst="leftArrowCallout">
            <a:avLst>
              <a:gd name="adj1" fmla="val 30556"/>
              <a:gd name="adj2" fmla="val 26389"/>
              <a:gd name="adj3" fmla="val 26389"/>
              <a:gd name="adj4" fmla="val 63930"/>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00" b="1" dirty="0"/>
              <a:t>RFM TABLE</a:t>
            </a:r>
            <a:endParaRPr lang="en-IN" sz="2500" b="1" dirty="0"/>
          </a:p>
        </p:txBody>
      </p:sp>
      <p:sp>
        <p:nvSpPr>
          <p:cNvPr id="60" name="TextBox 59">
            <a:extLst>
              <a:ext uri="{FF2B5EF4-FFF2-40B4-BE49-F238E27FC236}">
                <a16:creationId xmlns:a16="http://schemas.microsoft.com/office/drawing/2014/main" id="{155DA93F-E458-E4E2-485A-9DF0E4D8938D}"/>
              </a:ext>
            </a:extLst>
          </p:cNvPr>
          <p:cNvSpPr txBox="1"/>
          <p:nvPr/>
        </p:nvSpPr>
        <p:spPr>
          <a:xfrm>
            <a:off x="187325" y="3291022"/>
            <a:ext cx="1079500" cy="369332"/>
          </a:xfrm>
          <a:prstGeom prst="rect">
            <a:avLst/>
          </a:prstGeom>
          <a:solidFill>
            <a:srgbClr val="FF0000"/>
          </a:solidFill>
        </p:spPr>
        <p:txBody>
          <a:bodyPr wrap="square" rtlCol="0">
            <a:spAutoFit/>
          </a:bodyPr>
          <a:lstStyle/>
          <a:p>
            <a:r>
              <a:rPr lang="en-US" dirty="0">
                <a:solidFill>
                  <a:schemeClr val="bg1"/>
                </a:solidFill>
              </a:rPr>
              <a:t>Anthony</a:t>
            </a:r>
            <a:endParaRPr lang="en-IN" dirty="0">
              <a:solidFill>
                <a:schemeClr val="bg1"/>
              </a:solidFill>
            </a:endParaRPr>
          </a:p>
        </p:txBody>
      </p:sp>
      <p:sp>
        <p:nvSpPr>
          <p:cNvPr id="61" name="TextBox 60">
            <a:extLst>
              <a:ext uri="{FF2B5EF4-FFF2-40B4-BE49-F238E27FC236}">
                <a16:creationId xmlns:a16="http://schemas.microsoft.com/office/drawing/2014/main" id="{1B578E3A-5441-B7EE-6084-A165048F6331}"/>
              </a:ext>
            </a:extLst>
          </p:cNvPr>
          <p:cNvSpPr txBox="1"/>
          <p:nvPr/>
        </p:nvSpPr>
        <p:spPr>
          <a:xfrm>
            <a:off x="187324" y="3752469"/>
            <a:ext cx="7657305" cy="646331"/>
          </a:xfrm>
          <a:prstGeom prst="rect">
            <a:avLst/>
          </a:prstGeom>
          <a:solidFill>
            <a:schemeClr val="accent4">
              <a:lumMod val="75000"/>
            </a:schemeClr>
          </a:solidFill>
        </p:spPr>
        <p:txBody>
          <a:bodyPr wrap="square" rtlCol="0">
            <a:spAutoFit/>
          </a:bodyPr>
          <a:lstStyle/>
          <a:p>
            <a:r>
              <a:rPr lang="en-US" dirty="0">
                <a:solidFill>
                  <a:schemeClr val="bg1"/>
                </a:solidFill>
              </a:rPr>
              <a:t>Anthony visited 326 days (approx. 1 year) ago and visited 15 times and spent around 7183 </a:t>
            </a:r>
            <a:r>
              <a:rPr lang="en-US" dirty="0" err="1">
                <a:solidFill>
                  <a:schemeClr val="bg1"/>
                </a:solidFill>
              </a:rPr>
              <a:t>Sterlings</a:t>
            </a:r>
            <a:endParaRPr lang="en-IN" dirty="0">
              <a:solidFill>
                <a:schemeClr val="bg1"/>
              </a:solidFill>
            </a:endParaRPr>
          </a:p>
        </p:txBody>
      </p:sp>
      <p:sp>
        <p:nvSpPr>
          <p:cNvPr id="64" name="Callout: Left Arrow 63">
            <a:extLst>
              <a:ext uri="{FF2B5EF4-FFF2-40B4-BE49-F238E27FC236}">
                <a16:creationId xmlns:a16="http://schemas.microsoft.com/office/drawing/2014/main" id="{DB52ADAC-C6AB-DF11-00EB-CD42CDA481B0}"/>
              </a:ext>
            </a:extLst>
          </p:cNvPr>
          <p:cNvSpPr/>
          <p:nvPr/>
        </p:nvSpPr>
        <p:spPr>
          <a:xfrm>
            <a:off x="7844629" y="3604553"/>
            <a:ext cx="2900361" cy="855662"/>
          </a:xfrm>
          <a:prstGeom prst="leftArrowCallout">
            <a:avLst>
              <a:gd name="adj1" fmla="val 30556"/>
              <a:gd name="adj2" fmla="val 26389"/>
              <a:gd name="adj3" fmla="val 26389"/>
              <a:gd name="adj4" fmla="val 84510"/>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00" b="1" dirty="0"/>
              <a:t>Lost Potential</a:t>
            </a:r>
          </a:p>
          <a:p>
            <a:pPr algn="ctr"/>
            <a:r>
              <a:rPr lang="en-US" sz="2500" b="1" dirty="0"/>
              <a:t>Customer</a:t>
            </a:r>
            <a:endParaRPr lang="en-IN" sz="2500" b="1" dirty="0"/>
          </a:p>
        </p:txBody>
      </p:sp>
      <p:sp>
        <p:nvSpPr>
          <p:cNvPr id="65" name="TextBox 64">
            <a:extLst>
              <a:ext uri="{FF2B5EF4-FFF2-40B4-BE49-F238E27FC236}">
                <a16:creationId xmlns:a16="http://schemas.microsoft.com/office/drawing/2014/main" id="{385B24C3-2428-4850-B741-55CAAF7CF881}"/>
              </a:ext>
            </a:extLst>
          </p:cNvPr>
          <p:cNvSpPr txBox="1"/>
          <p:nvPr/>
        </p:nvSpPr>
        <p:spPr>
          <a:xfrm>
            <a:off x="187325" y="4579278"/>
            <a:ext cx="1079500" cy="369332"/>
          </a:xfrm>
          <a:prstGeom prst="rect">
            <a:avLst/>
          </a:prstGeom>
          <a:solidFill>
            <a:srgbClr val="00B050"/>
          </a:solidFill>
        </p:spPr>
        <p:txBody>
          <a:bodyPr wrap="square" rtlCol="0">
            <a:spAutoFit/>
          </a:bodyPr>
          <a:lstStyle/>
          <a:p>
            <a:r>
              <a:rPr lang="en-US" dirty="0">
                <a:solidFill>
                  <a:schemeClr val="bg1"/>
                </a:solidFill>
              </a:rPr>
              <a:t>Rahul</a:t>
            </a:r>
            <a:endParaRPr lang="en-IN" dirty="0">
              <a:solidFill>
                <a:schemeClr val="bg1"/>
              </a:solidFill>
            </a:endParaRPr>
          </a:p>
        </p:txBody>
      </p:sp>
      <p:sp>
        <p:nvSpPr>
          <p:cNvPr id="66" name="TextBox 65">
            <a:extLst>
              <a:ext uri="{FF2B5EF4-FFF2-40B4-BE49-F238E27FC236}">
                <a16:creationId xmlns:a16="http://schemas.microsoft.com/office/drawing/2014/main" id="{7C1280AF-6693-46EE-2447-95490E7AB6E7}"/>
              </a:ext>
            </a:extLst>
          </p:cNvPr>
          <p:cNvSpPr txBox="1"/>
          <p:nvPr/>
        </p:nvSpPr>
        <p:spPr>
          <a:xfrm>
            <a:off x="187324" y="5040725"/>
            <a:ext cx="7657305" cy="369332"/>
          </a:xfrm>
          <a:prstGeom prst="rect">
            <a:avLst/>
          </a:prstGeom>
          <a:solidFill>
            <a:schemeClr val="accent4">
              <a:lumMod val="75000"/>
            </a:schemeClr>
          </a:solidFill>
        </p:spPr>
        <p:txBody>
          <a:bodyPr wrap="square" rtlCol="0">
            <a:spAutoFit/>
          </a:bodyPr>
          <a:lstStyle/>
          <a:p>
            <a:r>
              <a:rPr lang="en-US" dirty="0">
                <a:solidFill>
                  <a:schemeClr val="bg1"/>
                </a:solidFill>
              </a:rPr>
              <a:t>Rahul visited 2 days ago and visited 182 times and spent around 4310 </a:t>
            </a:r>
            <a:r>
              <a:rPr lang="en-US" dirty="0" err="1">
                <a:solidFill>
                  <a:schemeClr val="bg1"/>
                </a:solidFill>
              </a:rPr>
              <a:t>Sterlings</a:t>
            </a:r>
            <a:endParaRPr lang="en-IN" dirty="0">
              <a:solidFill>
                <a:schemeClr val="bg1"/>
              </a:solidFill>
            </a:endParaRPr>
          </a:p>
        </p:txBody>
      </p:sp>
      <p:sp>
        <p:nvSpPr>
          <p:cNvPr id="67" name="Callout: Left Arrow 66">
            <a:extLst>
              <a:ext uri="{FF2B5EF4-FFF2-40B4-BE49-F238E27FC236}">
                <a16:creationId xmlns:a16="http://schemas.microsoft.com/office/drawing/2014/main" id="{2CE683E1-9EC6-EDD4-AC92-A9AFE5CCD421}"/>
              </a:ext>
            </a:extLst>
          </p:cNvPr>
          <p:cNvSpPr/>
          <p:nvPr/>
        </p:nvSpPr>
        <p:spPr>
          <a:xfrm>
            <a:off x="7844628" y="4806291"/>
            <a:ext cx="2900361" cy="889522"/>
          </a:xfrm>
          <a:prstGeom prst="leftArrowCallout">
            <a:avLst>
              <a:gd name="adj1" fmla="val 30556"/>
              <a:gd name="adj2" fmla="val 26389"/>
              <a:gd name="adj3" fmla="val 26389"/>
              <a:gd name="adj4" fmla="val 84510"/>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Recently visited </a:t>
            </a:r>
          </a:p>
          <a:p>
            <a:pPr algn="ctr"/>
            <a:r>
              <a:rPr lang="en-US" sz="2000" b="1" dirty="0"/>
              <a:t>Potential Customer</a:t>
            </a:r>
            <a:endParaRPr lang="en-IN" sz="2000" b="1" dirty="0"/>
          </a:p>
        </p:txBody>
      </p:sp>
      <p:sp>
        <p:nvSpPr>
          <p:cNvPr id="68" name="TextBox 67">
            <a:extLst>
              <a:ext uri="{FF2B5EF4-FFF2-40B4-BE49-F238E27FC236}">
                <a16:creationId xmlns:a16="http://schemas.microsoft.com/office/drawing/2014/main" id="{3059C85C-6C43-3453-01C9-29987020A028}"/>
              </a:ext>
            </a:extLst>
          </p:cNvPr>
          <p:cNvSpPr txBox="1"/>
          <p:nvPr/>
        </p:nvSpPr>
        <p:spPr>
          <a:xfrm>
            <a:off x="187323" y="5615778"/>
            <a:ext cx="1079500" cy="369332"/>
          </a:xfrm>
          <a:prstGeom prst="rect">
            <a:avLst/>
          </a:prstGeom>
          <a:solidFill>
            <a:schemeClr val="accent3">
              <a:lumMod val="75000"/>
            </a:schemeClr>
          </a:solidFill>
        </p:spPr>
        <p:txBody>
          <a:bodyPr wrap="square" rtlCol="0">
            <a:spAutoFit/>
          </a:bodyPr>
          <a:lstStyle/>
          <a:p>
            <a:r>
              <a:rPr lang="en-US" dirty="0">
                <a:solidFill>
                  <a:schemeClr val="bg1"/>
                </a:solidFill>
              </a:rPr>
              <a:t>Syed</a:t>
            </a:r>
            <a:endParaRPr lang="en-IN" dirty="0">
              <a:solidFill>
                <a:schemeClr val="bg1"/>
              </a:solidFill>
            </a:endParaRPr>
          </a:p>
        </p:txBody>
      </p:sp>
      <p:sp>
        <p:nvSpPr>
          <p:cNvPr id="69" name="TextBox 68">
            <a:extLst>
              <a:ext uri="{FF2B5EF4-FFF2-40B4-BE49-F238E27FC236}">
                <a16:creationId xmlns:a16="http://schemas.microsoft.com/office/drawing/2014/main" id="{AFEFB112-80BA-3435-5783-FB176C22C4AD}"/>
              </a:ext>
            </a:extLst>
          </p:cNvPr>
          <p:cNvSpPr txBox="1"/>
          <p:nvPr/>
        </p:nvSpPr>
        <p:spPr>
          <a:xfrm>
            <a:off x="187322" y="6077225"/>
            <a:ext cx="7657305" cy="646331"/>
          </a:xfrm>
          <a:prstGeom prst="rect">
            <a:avLst/>
          </a:prstGeom>
          <a:solidFill>
            <a:schemeClr val="accent4">
              <a:lumMod val="75000"/>
            </a:schemeClr>
          </a:solidFill>
        </p:spPr>
        <p:txBody>
          <a:bodyPr wrap="square" rtlCol="0">
            <a:spAutoFit/>
          </a:bodyPr>
          <a:lstStyle/>
          <a:p>
            <a:r>
              <a:rPr lang="en-US" dirty="0">
                <a:solidFill>
                  <a:schemeClr val="bg1"/>
                </a:solidFill>
              </a:rPr>
              <a:t>Syed visited 75 days ago (2.5 months)and visited 31 times and spent around 1765 </a:t>
            </a:r>
            <a:r>
              <a:rPr lang="en-US" dirty="0" err="1">
                <a:solidFill>
                  <a:schemeClr val="bg1"/>
                </a:solidFill>
              </a:rPr>
              <a:t>Sterlings</a:t>
            </a:r>
            <a:endParaRPr lang="en-IN" dirty="0">
              <a:solidFill>
                <a:schemeClr val="bg1"/>
              </a:solidFill>
            </a:endParaRPr>
          </a:p>
        </p:txBody>
      </p:sp>
      <p:sp>
        <p:nvSpPr>
          <p:cNvPr id="70" name="Callout: Left Arrow 69">
            <a:extLst>
              <a:ext uri="{FF2B5EF4-FFF2-40B4-BE49-F238E27FC236}">
                <a16:creationId xmlns:a16="http://schemas.microsoft.com/office/drawing/2014/main" id="{9A9BD294-1A1A-7197-1519-31584DEE5B20}"/>
              </a:ext>
            </a:extLst>
          </p:cNvPr>
          <p:cNvSpPr/>
          <p:nvPr/>
        </p:nvSpPr>
        <p:spPr>
          <a:xfrm>
            <a:off x="7881936" y="6077225"/>
            <a:ext cx="2900361" cy="780775"/>
          </a:xfrm>
          <a:prstGeom prst="leftArrowCallout">
            <a:avLst>
              <a:gd name="adj1" fmla="val 30556"/>
              <a:gd name="adj2" fmla="val 26389"/>
              <a:gd name="adj3" fmla="val 26389"/>
              <a:gd name="adj4" fmla="val 84510"/>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About to Lose</a:t>
            </a:r>
          </a:p>
          <a:p>
            <a:pPr algn="ctr"/>
            <a:r>
              <a:rPr lang="en-US" sz="2000" b="1" dirty="0"/>
              <a:t>Average Customer</a:t>
            </a:r>
            <a:endParaRPr lang="en-IN" sz="2000" b="1" dirty="0"/>
          </a:p>
        </p:txBody>
      </p:sp>
      <p:sp>
        <p:nvSpPr>
          <p:cNvPr id="71" name="TextBox 70">
            <a:extLst>
              <a:ext uri="{FF2B5EF4-FFF2-40B4-BE49-F238E27FC236}">
                <a16:creationId xmlns:a16="http://schemas.microsoft.com/office/drawing/2014/main" id="{A5A06CB0-7724-3238-2EB7-01848618C8A7}"/>
              </a:ext>
            </a:extLst>
          </p:cNvPr>
          <p:cNvSpPr txBox="1"/>
          <p:nvPr/>
        </p:nvSpPr>
        <p:spPr>
          <a:xfrm>
            <a:off x="21433" y="2670939"/>
            <a:ext cx="2670965" cy="553998"/>
          </a:xfrm>
          <a:prstGeom prst="rect">
            <a:avLst/>
          </a:prstGeom>
          <a:noFill/>
        </p:spPr>
        <p:txBody>
          <a:bodyPr wrap="square" rtlCol="0">
            <a:spAutoFit/>
          </a:bodyPr>
          <a:lstStyle/>
          <a:p>
            <a:r>
              <a:rPr lang="en-US" sz="3000" b="1" dirty="0">
                <a:solidFill>
                  <a:schemeClr val="accent1">
                    <a:lumMod val="75000"/>
                  </a:schemeClr>
                </a:solidFill>
              </a:rPr>
              <a:t>CONCLUSIONS:</a:t>
            </a:r>
            <a:endParaRPr lang="en-IN" sz="3000" b="1" dirty="0">
              <a:solidFill>
                <a:schemeClr val="accent1">
                  <a:lumMod val="75000"/>
                </a:schemeClr>
              </a:solidFill>
            </a:endParaRPr>
          </a:p>
        </p:txBody>
      </p:sp>
      <p:pic>
        <p:nvPicPr>
          <p:cNvPr id="72" name="Google Shape;90;p1">
            <a:extLst>
              <a:ext uri="{FF2B5EF4-FFF2-40B4-BE49-F238E27FC236}">
                <a16:creationId xmlns:a16="http://schemas.microsoft.com/office/drawing/2014/main" id="{2A49D3FD-9323-A767-851E-5C45CC127C86}"/>
              </a:ext>
            </a:extLst>
          </p:cNvPr>
          <p:cNvPicPr preferRelativeResize="0"/>
          <p:nvPr/>
        </p:nvPicPr>
        <p:blipFill rotWithShape="1">
          <a:blip r:embed="rId3">
            <a:alphaModFix/>
          </a:blip>
          <a:srcRect/>
          <a:stretch/>
        </p:blipFill>
        <p:spPr>
          <a:xfrm>
            <a:off x="11173491" y="171123"/>
            <a:ext cx="685296" cy="631788"/>
          </a:xfrm>
          <a:prstGeom prst="rect">
            <a:avLst/>
          </a:prstGeom>
          <a:noFill/>
          <a:ln>
            <a:noFill/>
          </a:ln>
        </p:spPr>
      </p:pic>
    </p:spTree>
    <p:extLst>
      <p:ext uri="{BB962C8B-B14F-4D97-AF65-F5344CB8AC3E}">
        <p14:creationId xmlns:p14="http://schemas.microsoft.com/office/powerpoint/2010/main" val="933397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grpId="0" nodeType="clickEffect">
                                  <p:stCondLst>
                                    <p:cond delay="0"/>
                                  </p:stCondLst>
                                  <p:childTnLst>
                                    <p:set>
                                      <p:cBhvr>
                                        <p:cTn id="13" dur="1" fill="hold">
                                          <p:stCondLst>
                                            <p:cond delay="0"/>
                                          </p:stCondLst>
                                        </p:cTn>
                                        <p:tgtEl>
                                          <p:spTgt spid="43"/>
                                        </p:tgtEl>
                                        <p:attrNameLst>
                                          <p:attrName>style.visibility</p:attrName>
                                        </p:attrNameLst>
                                      </p:cBhvr>
                                      <p:to>
                                        <p:strVal val="visible"/>
                                      </p:to>
                                    </p:set>
                                    <p:animEffect transition="in" filter="wipe(down)">
                                      <p:cBhvr>
                                        <p:cTn id="14" dur="500"/>
                                        <p:tgtEl>
                                          <p:spTgt spid="43"/>
                                        </p:tgtEl>
                                      </p:cBhvr>
                                    </p:animEffect>
                                  </p:childTnLst>
                                </p:cTn>
                              </p:par>
                              <p:par>
                                <p:cTn id="15" presetID="22" presetClass="entr" presetSubtype="4" fill="hold" grpId="0" nodeType="withEffect">
                                  <p:stCondLst>
                                    <p:cond delay="0"/>
                                  </p:stCondLst>
                                  <p:childTnLst>
                                    <p:set>
                                      <p:cBhvr>
                                        <p:cTn id="16" dur="1" fill="hold">
                                          <p:stCondLst>
                                            <p:cond delay="0"/>
                                          </p:stCondLst>
                                        </p:cTn>
                                        <p:tgtEl>
                                          <p:spTgt spid="44"/>
                                        </p:tgtEl>
                                        <p:attrNameLst>
                                          <p:attrName>style.visibility</p:attrName>
                                        </p:attrNameLst>
                                      </p:cBhvr>
                                      <p:to>
                                        <p:strVal val="visible"/>
                                      </p:to>
                                    </p:set>
                                    <p:animEffect transition="in" filter="wipe(down)">
                                      <p:cBhvr>
                                        <p:cTn id="17" dur="500"/>
                                        <p:tgtEl>
                                          <p:spTgt spid="44"/>
                                        </p:tgtEl>
                                      </p:cBhvr>
                                    </p:animEffect>
                                  </p:childTnLst>
                                </p:cTn>
                              </p:par>
                              <p:par>
                                <p:cTn id="18" presetID="22" presetClass="entr" presetSubtype="4" fill="hold" grpId="0" nodeType="with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wipe(down)">
                                      <p:cBhvr>
                                        <p:cTn id="20" dur="500"/>
                                        <p:tgtEl>
                                          <p:spTgt spid="13"/>
                                        </p:tgtEl>
                                      </p:cBhvr>
                                    </p:animEffect>
                                  </p:childTnLst>
                                </p:cTn>
                              </p:par>
                              <p:par>
                                <p:cTn id="21" presetID="22" presetClass="entr" presetSubtype="4" fill="hold" grpId="0" nodeType="withEffect">
                                  <p:stCondLst>
                                    <p:cond delay="0"/>
                                  </p:stCondLst>
                                  <p:childTnLst>
                                    <p:set>
                                      <p:cBhvr>
                                        <p:cTn id="22" dur="1" fill="hold">
                                          <p:stCondLst>
                                            <p:cond delay="0"/>
                                          </p:stCondLst>
                                        </p:cTn>
                                        <p:tgtEl>
                                          <p:spTgt spid="45"/>
                                        </p:tgtEl>
                                        <p:attrNameLst>
                                          <p:attrName>style.visibility</p:attrName>
                                        </p:attrNameLst>
                                      </p:cBhvr>
                                      <p:to>
                                        <p:strVal val="visible"/>
                                      </p:to>
                                    </p:set>
                                    <p:animEffect transition="in" filter="wipe(down)">
                                      <p:cBhvr>
                                        <p:cTn id="23" dur="500"/>
                                        <p:tgtEl>
                                          <p:spTgt spid="45"/>
                                        </p:tgtEl>
                                      </p:cBhvr>
                                    </p:animEffect>
                                  </p:childTnLst>
                                </p:cTn>
                              </p:par>
                              <p:par>
                                <p:cTn id="24" presetID="22" presetClass="entr" presetSubtype="4" fill="hold" grpId="0" nodeType="with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wipe(down)">
                                      <p:cBhvr>
                                        <p:cTn id="26" dur="500"/>
                                        <p:tgtEl>
                                          <p:spTgt spid="14"/>
                                        </p:tgtEl>
                                      </p:cBhvr>
                                    </p:animEffect>
                                  </p:childTnLst>
                                </p:cTn>
                              </p:par>
                              <p:par>
                                <p:cTn id="27" presetID="22" presetClass="entr" presetSubtype="4" fill="hold" grpId="0" nodeType="withEffect">
                                  <p:stCondLst>
                                    <p:cond delay="0"/>
                                  </p:stCondLst>
                                  <p:childTnLst>
                                    <p:set>
                                      <p:cBhvr>
                                        <p:cTn id="28" dur="1" fill="hold">
                                          <p:stCondLst>
                                            <p:cond delay="0"/>
                                          </p:stCondLst>
                                        </p:cTn>
                                        <p:tgtEl>
                                          <p:spTgt spid="46"/>
                                        </p:tgtEl>
                                        <p:attrNameLst>
                                          <p:attrName>style.visibility</p:attrName>
                                        </p:attrNameLst>
                                      </p:cBhvr>
                                      <p:to>
                                        <p:strVal val="visible"/>
                                      </p:to>
                                    </p:set>
                                    <p:animEffect transition="in" filter="wipe(down)">
                                      <p:cBhvr>
                                        <p:cTn id="29" dur="500"/>
                                        <p:tgtEl>
                                          <p:spTgt spid="46"/>
                                        </p:tgtEl>
                                      </p:cBhvr>
                                    </p:animEffect>
                                  </p:childTnLst>
                                </p:cTn>
                              </p:par>
                              <p:par>
                                <p:cTn id="30" presetID="22" presetClass="entr" presetSubtype="4" fill="hold" grpId="0" nodeType="with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wipe(down)">
                                      <p:cBhvr>
                                        <p:cTn id="32" dur="500"/>
                                        <p:tgtEl>
                                          <p:spTgt spid="15"/>
                                        </p:tgtEl>
                                      </p:cBhvr>
                                    </p:animEffect>
                                  </p:childTnLst>
                                </p:cTn>
                              </p:par>
                              <p:par>
                                <p:cTn id="33" presetID="22" presetClass="entr" presetSubtype="4"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wipe(down)">
                                      <p:cBhvr>
                                        <p:cTn id="35" dur="500"/>
                                        <p:tgtEl>
                                          <p:spTgt spid="12"/>
                                        </p:tgtEl>
                                      </p:cBhvr>
                                    </p:animEffect>
                                  </p:childTnLst>
                                </p:cTn>
                              </p:par>
                            </p:childTnLst>
                          </p:cTn>
                        </p:par>
                      </p:childTnLst>
                    </p:cTn>
                  </p:par>
                  <p:par>
                    <p:cTn id="36" fill="hold">
                      <p:stCondLst>
                        <p:cond delay="indefinite"/>
                      </p:stCondLst>
                      <p:childTnLst>
                        <p:par>
                          <p:cTn id="37" fill="hold">
                            <p:stCondLst>
                              <p:cond delay="0"/>
                            </p:stCondLst>
                            <p:childTnLst>
                              <p:par>
                                <p:cTn id="38" presetID="53" presetClass="entr" presetSubtype="16" fill="hold" grpId="0" nodeType="clickEffect">
                                  <p:stCondLst>
                                    <p:cond delay="0"/>
                                  </p:stCondLst>
                                  <p:childTnLst>
                                    <p:set>
                                      <p:cBhvr>
                                        <p:cTn id="39" dur="1" fill="hold">
                                          <p:stCondLst>
                                            <p:cond delay="0"/>
                                          </p:stCondLst>
                                        </p:cTn>
                                        <p:tgtEl>
                                          <p:spTgt spid="16"/>
                                        </p:tgtEl>
                                        <p:attrNameLst>
                                          <p:attrName>style.visibility</p:attrName>
                                        </p:attrNameLst>
                                      </p:cBhvr>
                                      <p:to>
                                        <p:strVal val="visible"/>
                                      </p:to>
                                    </p:set>
                                    <p:anim calcmode="lin" valueType="num">
                                      <p:cBhvr>
                                        <p:cTn id="40" dur="250" fill="hold"/>
                                        <p:tgtEl>
                                          <p:spTgt spid="16"/>
                                        </p:tgtEl>
                                        <p:attrNameLst>
                                          <p:attrName>ppt_w</p:attrName>
                                        </p:attrNameLst>
                                      </p:cBhvr>
                                      <p:tavLst>
                                        <p:tav tm="0">
                                          <p:val>
                                            <p:fltVal val="0"/>
                                          </p:val>
                                        </p:tav>
                                        <p:tav tm="100000">
                                          <p:val>
                                            <p:strVal val="#ppt_w"/>
                                          </p:val>
                                        </p:tav>
                                      </p:tavLst>
                                    </p:anim>
                                    <p:anim calcmode="lin" valueType="num">
                                      <p:cBhvr>
                                        <p:cTn id="41" dur="250" fill="hold"/>
                                        <p:tgtEl>
                                          <p:spTgt spid="16"/>
                                        </p:tgtEl>
                                        <p:attrNameLst>
                                          <p:attrName>ppt_h</p:attrName>
                                        </p:attrNameLst>
                                      </p:cBhvr>
                                      <p:tavLst>
                                        <p:tav tm="0">
                                          <p:val>
                                            <p:fltVal val="0"/>
                                          </p:val>
                                        </p:tav>
                                        <p:tav tm="100000">
                                          <p:val>
                                            <p:strVal val="#ppt_h"/>
                                          </p:val>
                                        </p:tav>
                                      </p:tavLst>
                                    </p:anim>
                                    <p:animEffect transition="in" filter="fade">
                                      <p:cBhvr>
                                        <p:cTn id="42" dur="250"/>
                                        <p:tgtEl>
                                          <p:spTgt spid="16"/>
                                        </p:tgtEl>
                                      </p:cBhvr>
                                    </p:animEffect>
                                  </p:childTnLst>
                                </p:cTn>
                              </p:par>
                              <p:par>
                                <p:cTn id="43" presetID="53" presetClass="entr" presetSubtype="16" fill="hold" grpId="0" nodeType="withEffect">
                                  <p:stCondLst>
                                    <p:cond delay="0"/>
                                  </p:stCondLst>
                                  <p:childTnLst>
                                    <p:set>
                                      <p:cBhvr>
                                        <p:cTn id="44" dur="1" fill="hold">
                                          <p:stCondLst>
                                            <p:cond delay="0"/>
                                          </p:stCondLst>
                                        </p:cTn>
                                        <p:tgtEl>
                                          <p:spTgt spid="17"/>
                                        </p:tgtEl>
                                        <p:attrNameLst>
                                          <p:attrName>style.visibility</p:attrName>
                                        </p:attrNameLst>
                                      </p:cBhvr>
                                      <p:to>
                                        <p:strVal val="visible"/>
                                      </p:to>
                                    </p:set>
                                    <p:anim calcmode="lin" valueType="num">
                                      <p:cBhvr>
                                        <p:cTn id="45" dur="250" fill="hold"/>
                                        <p:tgtEl>
                                          <p:spTgt spid="17"/>
                                        </p:tgtEl>
                                        <p:attrNameLst>
                                          <p:attrName>ppt_w</p:attrName>
                                        </p:attrNameLst>
                                      </p:cBhvr>
                                      <p:tavLst>
                                        <p:tav tm="0">
                                          <p:val>
                                            <p:fltVal val="0"/>
                                          </p:val>
                                        </p:tav>
                                        <p:tav tm="100000">
                                          <p:val>
                                            <p:strVal val="#ppt_w"/>
                                          </p:val>
                                        </p:tav>
                                      </p:tavLst>
                                    </p:anim>
                                    <p:anim calcmode="lin" valueType="num">
                                      <p:cBhvr>
                                        <p:cTn id="46" dur="250" fill="hold"/>
                                        <p:tgtEl>
                                          <p:spTgt spid="17"/>
                                        </p:tgtEl>
                                        <p:attrNameLst>
                                          <p:attrName>ppt_h</p:attrName>
                                        </p:attrNameLst>
                                      </p:cBhvr>
                                      <p:tavLst>
                                        <p:tav tm="0">
                                          <p:val>
                                            <p:fltVal val="0"/>
                                          </p:val>
                                        </p:tav>
                                        <p:tav tm="100000">
                                          <p:val>
                                            <p:strVal val="#ppt_h"/>
                                          </p:val>
                                        </p:tav>
                                      </p:tavLst>
                                    </p:anim>
                                    <p:animEffect transition="in" filter="fade">
                                      <p:cBhvr>
                                        <p:cTn id="47" dur="250"/>
                                        <p:tgtEl>
                                          <p:spTgt spid="17"/>
                                        </p:tgtEl>
                                      </p:cBhvr>
                                    </p:animEffect>
                                  </p:childTnLst>
                                </p:cTn>
                              </p:par>
                              <p:par>
                                <p:cTn id="48" presetID="53" presetClass="entr" presetSubtype="16" fill="hold" grpId="0" nodeType="withEffect">
                                  <p:stCondLst>
                                    <p:cond delay="0"/>
                                  </p:stCondLst>
                                  <p:childTnLst>
                                    <p:set>
                                      <p:cBhvr>
                                        <p:cTn id="49" dur="1" fill="hold">
                                          <p:stCondLst>
                                            <p:cond delay="0"/>
                                          </p:stCondLst>
                                        </p:cTn>
                                        <p:tgtEl>
                                          <p:spTgt spid="18"/>
                                        </p:tgtEl>
                                        <p:attrNameLst>
                                          <p:attrName>style.visibility</p:attrName>
                                        </p:attrNameLst>
                                      </p:cBhvr>
                                      <p:to>
                                        <p:strVal val="visible"/>
                                      </p:to>
                                    </p:set>
                                    <p:anim calcmode="lin" valueType="num">
                                      <p:cBhvr>
                                        <p:cTn id="50" dur="250" fill="hold"/>
                                        <p:tgtEl>
                                          <p:spTgt spid="18"/>
                                        </p:tgtEl>
                                        <p:attrNameLst>
                                          <p:attrName>ppt_w</p:attrName>
                                        </p:attrNameLst>
                                      </p:cBhvr>
                                      <p:tavLst>
                                        <p:tav tm="0">
                                          <p:val>
                                            <p:fltVal val="0"/>
                                          </p:val>
                                        </p:tav>
                                        <p:tav tm="100000">
                                          <p:val>
                                            <p:strVal val="#ppt_w"/>
                                          </p:val>
                                        </p:tav>
                                      </p:tavLst>
                                    </p:anim>
                                    <p:anim calcmode="lin" valueType="num">
                                      <p:cBhvr>
                                        <p:cTn id="51" dur="250" fill="hold"/>
                                        <p:tgtEl>
                                          <p:spTgt spid="18"/>
                                        </p:tgtEl>
                                        <p:attrNameLst>
                                          <p:attrName>ppt_h</p:attrName>
                                        </p:attrNameLst>
                                      </p:cBhvr>
                                      <p:tavLst>
                                        <p:tav tm="0">
                                          <p:val>
                                            <p:fltVal val="0"/>
                                          </p:val>
                                        </p:tav>
                                        <p:tav tm="100000">
                                          <p:val>
                                            <p:strVal val="#ppt_h"/>
                                          </p:val>
                                        </p:tav>
                                      </p:tavLst>
                                    </p:anim>
                                    <p:animEffect transition="in" filter="fade">
                                      <p:cBhvr>
                                        <p:cTn id="52" dur="250"/>
                                        <p:tgtEl>
                                          <p:spTgt spid="18"/>
                                        </p:tgtEl>
                                      </p:cBhvr>
                                    </p:animEffect>
                                  </p:childTnLst>
                                </p:cTn>
                              </p:par>
                              <p:par>
                                <p:cTn id="53" presetID="53" presetClass="entr" presetSubtype="16" fill="hold" grpId="0" nodeType="withEffect">
                                  <p:stCondLst>
                                    <p:cond delay="0"/>
                                  </p:stCondLst>
                                  <p:childTnLst>
                                    <p:set>
                                      <p:cBhvr>
                                        <p:cTn id="54" dur="1" fill="hold">
                                          <p:stCondLst>
                                            <p:cond delay="0"/>
                                          </p:stCondLst>
                                        </p:cTn>
                                        <p:tgtEl>
                                          <p:spTgt spid="19"/>
                                        </p:tgtEl>
                                        <p:attrNameLst>
                                          <p:attrName>style.visibility</p:attrName>
                                        </p:attrNameLst>
                                      </p:cBhvr>
                                      <p:to>
                                        <p:strVal val="visible"/>
                                      </p:to>
                                    </p:set>
                                    <p:anim calcmode="lin" valueType="num">
                                      <p:cBhvr>
                                        <p:cTn id="55" dur="250" fill="hold"/>
                                        <p:tgtEl>
                                          <p:spTgt spid="19"/>
                                        </p:tgtEl>
                                        <p:attrNameLst>
                                          <p:attrName>ppt_w</p:attrName>
                                        </p:attrNameLst>
                                      </p:cBhvr>
                                      <p:tavLst>
                                        <p:tav tm="0">
                                          <p:val>
                                            <p:fltVal val="0"/>
                                          </p:val>
                                        </p:tav>
                                        <p:tav tm="100000">
                                          <p:val>
                                            <p:strVal val="#ppt_w"/>
                                          </p:val>
                                        </p:tav>
                                      </p:tavLst>
                                    </p:anim>
                                    <p:anim calcmode="lin" valueType="num">
                                      <p:cBhvr>
                                        <p:cTn id="56" dur="250" fill="hold"/>
                                        <p:tgtEl>
                                          <p:spTgt spid="19"/>
                                        </p:tgtEl>
                                        <p:attrNameLst>
                                          <p:attrName>ppt_h</p:attrName>
                                        </p:attrNameLst>
                                      </p:cBhvr>
                                      <p:tavLst>
                                        <p:tav tm="0">
                                          <p:val>
                                            <p:fltVal val="0"/>
                                          </p:val>
                                        </p:tav>
                                        <p:tav tm="100000">
                                          <p:val>
                                            <p:strVal val="#ppt_h"/>
                                          </p:val>
                                        </p:tav>
                                      </p:tavLst>
                                    </p:anim>
                                    <p:animEffect transition="in" filter="fade">
                                      <p:cBhvr>
                                        <p:cTn id="57" dur="250"/>
                                        <p:tgtEl>
                                          <p:spTgt spid="19"/>
                                        </p:tgtEl>
                                      </p:cBhvr>
                                    </p:animEffect>
                                  </p:childTnLst>
                                </p:cTn>
                              </p:par>
                              <p:par>
                                <p:cTn id="58" presetID="53" presetClass="entr" presetSubtype="16" fill="hold" grpId="0" nodeType="withEffect">
                                  <p:stCondLst>
                                    <p:cond delay="0"/>
                                  </p:stCondLst>
                                  <p:childTnLst>
                                    <p:set>
                                      <p:cBhvr>
                                        <p:cTn id="59" dur="1" fill="hold">
                                          <p:stCondLst>
                                            <p:cond delay="0"/>
                                          </p:stCondLst>
                                        </p:cTn>
                                        <p:tgtEl>
                                          <p:spTgt spid="50"/>
                                        </p:tgtEl>
                                        <p:attrNameLst>
                                          <p:attrName>style.visibility</p:attrName>
                                        </p:attrNameLst>
                                      </p:cBhvr>
                                      <p:to>
                                        <p:strVal val="visible"/>
                                      </p:to>
                                    </p:set>
                                    <p:anim calcmode="lin" valueType="num">
                                      <p:cBhvr>
                                        <p:cTn id="60" dur="250" fill="hold"/>
                                        <p:tgtEl>
                                          <p:spTgt spid="50"/>
                                        </p:tgtEl>
                                        <p:attrNameLst>
                                          <p:attrName>ppt_w</p:attrName>
                                        </p:attrNameLst>
                                      </p:cBhvr>
                                      <p:tavLst>
                                        <p:tav tm="0">
                                          <p:val>
                                            <p:fltVal val="0"/>
                                          </p:val>
                                        </p:tav>
                                        <p:tav tm="100000">
                                          <p:val>
                                            <p:strVal val="#ppt_w"/>
                                          </p:val>
                                        </p:tav>
                                      </p:tavLst>
                                    </p:anim>
                                    <p:anim calcmode="lin" valueType="num">
                                      <p:cBhvr>
                                        <p:cTn id="61" dur="250" fill="hold"/>
                                        <p:tgtEl>
                                          <p:spTgt spid="50"/>
                                        </p:tgtEl>
                                        <p:attrNameLst>
                                          <p:attrName>ppt_h</p:attrName>
                                        </p:attrNameLst>
                                      </p:cBhvr>
                                      <p:tavLst>
                                        <p:tav tm="0">
                                          <p:val>
                                            <p:fltVal val="0"/>
                                          </p:val>
                                        </p:tav>
                                        <p:tav tm="100000">
                                          <p:val>
                                            <p:strVal val="#ppt_h"/>
                                          </p:val>
                                        </p:tav>
                                      </p:tavLst>
                                    </p:anim>
                                    <p:animEffect transition="in" filter="fade">
                                      <p:cBhvr>
                                        <p:cTn id="62" dur="250"/>
                                        <p:tgtEl>
                                          <p:spTgt spid="50"/>
                                        </p:tgtEl>
                                      </p:cBhvr>
                                    </p:animEffect>
                                  </p:childTnLst>
                                </p:cTn>
                              </p:par>
                              <p:par>
                                <p:cTn id="63" presetID="53" presetClass="entr" presetSubtype="16" fill="hold" grpId="0" nodeType="withEffect">
                                  <p:stCondLst>
                                    <p:cond delay="0"/>
                                  </p:stCondLst>
                                  <p:childTnLst>
                                    <p:set>
                                      <p:cBhvr>
                                        <p:cTn id="64" dur="1" fill="hold">
                                          <p:stCondLst>
                                            <p:cond delay="0"/>
                                          </p:stCondLst>
                                        </p:cTn>
                                        <p:tgtEl>
                                          <p:spTgt spid="49"/>
                                        </p:tgtEl>
                                        <p:attrNameLst>
                                          <p:attrName>style.visibility</p:attrName>
                                        </p:attrNameLst>
                                      </p:cBhvr>
                                      <p:to>
                                        <p:strVal val="visible"/>
                                      </p:to>
                                    </p:set>
                                    <p:anim calcmode="lin" valueType="num">
                                      <p:cBhvr>
                                        <p:cTn id="65" dur="250" fill="hold"/>
                                        <p:tgtEl>
                                          <p:spTgt spid="49"/>
                                        </p:tgtEl>
                                        <p:attrNameLst>
                                          <p:attrName>ppt_w</p:attrName>
                                        </p:attrNameLst>
                                      </p:cBhvr>
                                      <p:tavLst>
                                        <p:tav tm="0">
                                          <p:val>
                                            <p:fltVal val="0"/>
                                          </p:val>
                                        </p:tav>
                                        <p:tav tm="100000">
                                          <p:val>
                                            <p:strVal val="#ppt_w"/>
                                          </p:val>
                                        </p:tav>
                                      </p:tavLst>
                                    </p:anim>
                                    <p:anim calcmode="lin" valueType="num">
                                      <p:cBhvr>
                                        <p:cTn id="66" dur="250" fill="hold"/>
                                        <p:tgtEl>
                                          <p:spTgt spid="49"/>
                                        </p:tgtEl>
                                        <p:attrNameLst>
                                          <p:attrName>ppt_h</p:attrName>
                                        </p:attrNameLst>
                                      </p:cBhvr>
                                      <p:tavLst>
                                        <p:tav tm="0">
                                          <p:val>
                                            <p:fltVal val="0"/>
                                          </p:val>
                                        </p:tav>
                                        <p:tav tm="100000">
                                          <p:val>
                                            <p:strVal val="#ppt_h"/>
                                          </p:val>
                                        </p:tav>
                                      </p:tavLst>
                                    </p:anim>
                                    <p:animEffect transition="in" filter="fade">
                                      <p:cBhvr>
                                        <p:cTn id="67" dur="250"/>
                                        <p:tgtEl>
                                          <p:spTgt spid="49"/>
                                        </p:tgtEl>
                                      </p:cBhvr>
                                    </p:animEffect>
                                  </p:childTnLst>
                                </p:cTn>
                              </p:par>
                              <p:par>
                                <p:cTn id="68" presetID="53" presetClass="entr" presetSubtype="16" fill="hold" grpId="0" nodeType="withEffect">
                                  <p:stCondLst>
                                    <p:cond delay="0"/>
                                  </p:stCondLst>
                                  <p:childTnLst>
                                    <p:set>
                                      <p:cBhvr>
                                        <p:cTn id="69" dur="1" fill="hold">
                                          <p:stCondLst>
                                            <p:cond delay="0"/>
                                          </p:stCondLst>
                                        </p:cTn>
                                        <p:tgtEl>
                                          <p:spTgt spid="48"/>
                                        </p:tgtEl>
                                        <p:attrNameLst>
                                          <p:attrName>style.visibility</p:attrName>
                                        </p:attrNameLst>
                                      </p:cBhvr>
                                      <p:to>
                                        <p:strVal val="visible"/>
                                      </p:to>
                                    </p:set>
                                    <p:anim calcmode="lin" valueType="num">
                                      <p:cBhvr>
                                        <p:cTn id="70" dur="250" fill="hold"/>
                                        <p:tgtEl>
                                          <p:spTgt spid="48"/>
                                        </p:tgtEl>
                                        <p:attrNameLst>
                                          <p:attrName>ppt_w</p:attrName>
                                        </p:attrNameLst>
                                      </p:cBhvr>
                                      <p:tavLst>
                                        <p:tav tm="0">
                                          <p:val>
                                            <p:fltVal val="0"/>
                                          </p:val>
                                        </p:tav>
                                        <p:tav tm="100000">
                                          <p:val>
                                            <p:strVal val="#ppt_w"/>
                                          </p:val>
                                        </p:tav>
                                      </p:tavLst>
                                    </p:anim>
                                    <p:anim calcmode="lin" valueType="num">
                                      <p:cBhvr>
                                        <p:cTn id="71" dur="250" fill="hold"/>
                                        <p:tgtEl>
                                          <p:spTgt spid="48"/>
                                        </p:tgtEl>
                                        <p:attrNameLst>
                                          <p:attrName>ppt_h</p:attrName>
                                        </p:attrNameLst>
                                      </p:cBhvr>
                                      <p:tavLst>
                                        <p:tav tm="0">
                                          <p:val>
                                            <p:fltVal val="0"/>
                                          </p:val>
                                        </p:tav>
                                        <p:tav tm="100000">
                                          <p:val>
                                            <p:strVal val="#ppt_h"/>
                                          </p:val>
                                        </p:tav>
                                      </p:tavLst>
                                    </p:anim>
                                    <p:animEffect transition="in" filter="fade">
                                      <p:cBhvr>
                                        <p:cTn id="72" dur="250"/>
                                        <p:tgtEl>
                                          <p:spTgt spid="48"/>
                                        </p:tgtEl>
                                      </p:cBhvr>
                                    </p:animEffect>
                                  </p:childTnLst>
                                </p:cTn>
                              </p:par>
                              <p:par>
                                <p:cTn id="73" presetID="53" presetClass="entr" presetSubtype="16" fill="hold" grpId="0" nodeType="withEffect">
                                  <p:stCondLst>
                                    <p:cond delay="0"/>
                                  </p:stCondLst>
                                  <p:childTnLst>
                                    <p:set>
                                      <p:cBhvr>
                                        <p:cTn id="74" dur="1" fill="hold">
                                          <p:stCondLst>
                                            <p:cond delay="0"/>
                                          </p:stCondLst>
                                        </p:cTn>
                                        <p:tgtEl>
                                          <p:spTgt spid="47"/>
                                        </p:tgtEl>
                                        <p:attrNameLst>
                                          <p:attrName>style.visibility</p:attrName>
                                        </p:attrNameLst>
                                      </p:cBhvr>
                                      <p:to>
                                        <p:strVal val="visible"/>
                                      </p:to>
                                    </p:set>
                                    <p:anim calcmode="lin" valueType="num">
                                      <p:cBhvr>
                                        <p:cTn id="75" dur="250" fill="hold"/>
                                        <p:tgtEl>
                                          <p:spTgt spid="47"/>
                                        </p:tgtEl>
                                        <p:attrNameLst>
                                          <p:attrName>ppt_w</p:attrName>
                                        </p:attrNameLst>
                                      </p:cBhvr>
                                      <p:tavLst>
                                        <p:tav tm="0">
                                          <p:val>
                                            <p:fltVal val="0"/>
                                          </p:val>
                                        </p:tav>
                                        <p:tav tm="100000">
                                          <p:val>
                                            <p:strVal val="#ppt_w"/>
                                          </p:val>
                                        </p:tav>
                                      </p:tavLst>
                                    </p:anim>
                                    <p:anim calcmode="lin" valueType="num">
                                      <p:cBhvr>
                                        <p:cTn id="76" dur="250" fill="hold"/>
                                        <p:tgtEl>
                                          <p:spTgt spid="47"/>
                                        </p:tgtEl>
                                        <p:attrNameLst>
                                          <p:attrName>ppt_h</p:attrName>
                                        </p:attrNameLst>
                                      </p:cBhvr>
                                      <p:tavLst>
                                        <p:tav tm="0">
                                          <p:val>
                                            <p:fltVal val="0"/>
                                          </p:val>
                                        </p:tav>
                                        <p:tav tm="100000">
                                          <p:val>
                                            <p:strVal val="#ppt_h"/>
                                          </p:val>
                                        </p:tav>
                                      </p:tavLst>
                                    </p:anim>
                                    <p:animEffect transition="in" filter="fade">
                                      <p:cBhvr>
                                        <p:cTn id="77" dur="250"/>
                                        <p:tgtEl>
                                          <p:spTgt spid="47"/>
                                        </p:tgtEl>
                                      </p:cBhvr>
                                    </p:animEffect>
                                  </p:childTnLst>
                                </p:cTn>
                              </p:par>
                            </p:childTnLst>
                          </p:cTn>
                        </p:par>
                      </p:childTnLst>
                    </p:cTn>
                  </p:par>
                  <p:par>
                    <p:cTn id="78" fill="hold">
                      <p:stCondLst>
                        <p:cond delay="indefinite"/>
                      </p:stCondLst>
                      <p:childTnLst>
                        <p:par>
                          <p:cTn id="79" fill="hold">
                            <p:stCondLst>
                              <p:cond delay="0"/>
                            </p:stCondLst>
                            <p:childTnLst>
                              <p:par>
                                <p:cTn id="80" presetID="53" presetClass="entr" presetSubtype="16" fill="hold" grpId="0" nodeType="clickEffect">
                                  <p:stCondLst>
                                    <p:cond delay="0"/>
                                  </p:stCondLst>
                                  <p:childTnLst>
                                    <p:set>
                                      <p:cBhvr>
                                        <p:cTn id="81" dur="1" fill="hold">
                                          <p:stCondLst>
                                            <p:cond delay="0"/>
                                          </p:stCondLst>
                                        </p:cTn>
                                        <p:tgtEl>
                                          <p:spTgt spid="20"/>
                                        </p:tgtEl>
                                        <p:attrNameLst>
                                          <p:attrName>style.visibility</p:attrName>
                                        </p:attrNameLst>
                                      </p:cBhvr>
                                      <p:to>
                                        <p:strVal val="visible"/>
                                      </p:to>
                                    </p:set>
                                    <p:anim calcmode="lin" valueType="num">
                                      <p:cBhvr>
                                        <p:cTn id="82" dur="250" fill="hold"/>
                                        <p:tgtEl>
                                          <p:spTgt spid="20"/>
                                        </p:tgtEl>
                                        <p:attrNameLst>
                                          <p:attrName>ppt_w</p:attrName>
                                        </p:attrNameLst>
                                      </p:cBhvr>
                                      <p:tavLst>
                                        <p:tav tm="0">
                                          <p:val>
                                            <p:fltVal val="0"/>
                                          </p:val>
                                        </p:tav>
                                        <p:tav tm="100000">
                                          <p:val>
                                            <p:strVal val="#ppt_w"/>
                                          </p:val>
                                        </p:tav>
                                      </p:tavLst>
                                    </p:anim>
                                    <p:anim calcmode="lin" valueType="num">
                                      <p:cBhvr>
                                        <p:cTn id="83" dur="250" fill="hold"/>
                                        <p:tgtEl>
                                          <p:spTgt spid="20"/>
                                        </p:tgtEl>
                                        <p:attrNameLst>
                                          <p:attrName>ppt_h</p:attrName>
                                        </p:attrNameLst>
                                      </p:cBhvr>
                                      <p:tavLst>
                                        <p:tav tm="0">
                                          <p:val>
                                            <p:fltVal val="0"/>
                                          </p:val>
                                        </p:tav>
                                        <p:tav tm="100000">
                                          <p:val>
                                            <p:strVal val="#ppt_h"/>
                                          </p:val>
                                        </p:tav>
                                      </p:tavLst>
                                    </p:anim>
                                    <p:animEffect transition="in" filter="fade">
                                      <p:cBhvr>
                                        <p:cTn id="84" dur="250"/>
                                        <p:tgtEl>
                                          <p:spTgt spid="20"/>
                                        </p:tgtEl>
                                      </p:cBhvr>
                                    </p:animEffect>
                                  </p:childTnLst>
                                </p:cTn>
                              </p:par>
                              <p:par>
                                <p:cTn id="85" presetID="53" presetClass="entr" presetSubtype="16" fill="hold" grpId="0" nodeType="withEffect">
                                  <p:stCondLst>
                                    <p:cond delay="0"/>
                                  </p:stCondLst>
                                  <p:childTnLst>
                                    <p:set>
                                      <p:cBhvr>
                                        <p:cTn id="86" dur="1" fill="hold">
                                          <p:stCondLst>
                                            <p:cond delay="0"/>
                                          </p:stCondLst>
                                        </p:cTn>
                                        <p:tgtEl>
                                          <p:spTgt spid="51"/>
                                        </p:tgtEl>
                                        <p:attrNameLst>
                                          <p:attrName>style.visibility</p:attrName>
                                        </p:attrNameLst>
                                      </p:cBhvr>
                                      <p:to>
                                        <p:strVal val="visible"/>
                                      </p:to>
                                    </p:set>
                                    <p:anim calcmode="lin" valueType="num">
                                      <p:cBhvr>
                                        <p:cTn id="87" dur="250" fill="hold"/>
                                        <p:tgtEl>
                                          <p:spTgt spid="51"/>
                                        </p:tgtEl>
                                        <p:attrNameLst>
                                          <p:attrName>ppt_w</p:attrName>
                                        </p:attrNameLst>
                                      </p:cBhvr>
                                      <p:tavLst>
                                        <p:tav tm="0">
                                          <p:val>
                                            <p:fltVal val="0"/>
                                          </p:val>
                                        </p:tav>
                                        <p:tav tm="100000">
                                          <p:val>
                                            <p:strVal val="#ppt_w"/>
                                          </p:val>
                                        </p:tav>
                                      </p:tavLst>
                                    </p:anim>
                                    <p:anim calcmode="lin" valueType="num">
                                      <p:cBhvr>
                                        <p:cTn id="88" dur="250" fill="hold"/>
                                        <p:tgtEl>
                                          <p:spTgt spid="51"/>
                                        </p:tgtEl>
                                        <p:attrNameLst>
                                          <p:attrName>ppt_h</p:attrName>
                                        </p:attrNameLst>
                                      </p:cBhvr>
                                      <p:tavLst>
                                        <p:tav tm="0">
                                          <p:val>
                                            <p:fltVal val="0"/>
                                          </p:val>
                                        </p:tav>
                                        <p:tav tm="100000">
                                          <p:val>
                                            <p:strVal val="#ppt_h"/>
                                          </p:val>
                                        </p:tav>
                                      </p:tavLst>
                                    </p:anim>
                                    <p:animEffect transition="in" filter="fade">
                                      <p:cBhvr>
                                        <p:cTn id="89" dur="250"/>
                                        <p:tgtEl>
                                          <p:spTgt spid="51"/>
                                        </p:tgtEl>
                                      </p:cBhvr>
                                    </p:animEffect>
                                  </p:childTnLst>
                                </p:cTn>
                              </p:par>
                              <p:par>
                                <p:cTn id="90" presetID="53" presetClass="entr" presetSubtype="16" fill="hold" grpId="0" nodeType="withEffect">
                                  <p:stCondLst>
                                    <p:cond delay="0"/>
                                  </p:stCondLst>
                                  <p:childTnLst>
                                    <p:set>
                                      <p:cBhvr>
                                        <p:cTn id="91" dur="1" fill="hold">
                                          <p:stCondLst>
                                            <p:cond delay="0"/>
                                          </p:stCondLst>
                                        </p:cTn>
                                        <p:tgtEl>
                                          <p:spTgt spid="21"/>
                                        </p:tgtEl>
                                        <p:attrNameLst>
                                          <p:attrName>style.visibility</p:attrName>
                                        </p:attrNameLst>
                                      </p:cBhvr>
                                      <p:to>
                                        <p:strVal val="visible"/>
                                      </p:to>
                                    </p:set>
                                    <p:anim calcmode="lin" valueType="num">
                                      <p:cBhvr>
                                        <p:cTn id="92" dur="250" fill="hold"/>
                                        <p:tgtEl>
                                          <p:spTgt spid="21"/>
                                        </p:tgtEl>
                                        <p:attrNameLst>
                                          <p:attrName>ppt_w</p:attrName>
                                        </p:attrNameLst>
                                      </p:cBhvr>
                                      <p:tavLst>
                                        <p:tav tm="0">
                                          <p:val>
                                            <p:fltVal val="0"/>
                                          </p:val>
                                        </p:tav>
                                        <p:tav tm="100000">
                                          <p:val>
                                            <p:strVal val="#ppt_w"/>
                                          </p:val>
                                        </p:tav>
                                      </p:tavLst>
                                    </p:anim>
                                    <p:anim calcmode="lin" valueType="num">
                                      <p:cBhvr>
                                        <p:cTn id="93" dur="250" fill="hold"/>
                                        <p:tgtEl>
                                          <p:spTgt spid="21"/>
                                        </p:tgtEl>
                                        <p:attrNameLst>
                                          <p:attrName>ppt_h</p:attrName>
                                        </p:attrNameLst>
                                      </p:cBhvr>
                                      <p:tavLst>
                                        <p:tav tm="0">
                                          <p:val>
                                            <p:fltVal val="0"/>
                                          </p:val>
                                        </p:tav>
                                        <p:tav tm="100000">
                                          <p:val>
                                            <p:strVal val="#ppt_h"/>
                                          </p:val>
                                        </p:tav>
                                      </p:tavLst>
                                    </p:anim>
                                    <p:animEffect transition="in" filter="fade">
                                      <p:cBhvr>
                                        <p:cTn id="94" dur="250"/>
                                        <p:tgtEl>
                                          <p:spTgt spid="21"/>
                                        </p:tgtEl>
                                      </p:cBhvr>
                                    </p:animEffect>
                                  </p:childTnLst>
                                </p:cTn>
                              </p:par>
                              <p:par>
                                <p:cTn id="95" presetID="53" presetClass="entr" presetSubtype="16" fill="hold" grpId="0" nodeType="withEffect">
                                  <p:stCondLst>
                                    <p:cond delay="0"/>
                                  </p:stCondLst>
                                  <p:childTnLst>
                                    <p:set>
                                      <p:cBhvr>
                                        <p:cTn id="96" dur="1" fill="hold">
                                          <p:stCondLst>
                                            <p:cond delay="0"/>
                                          </p:stCondLst>
                                        </p:cTn>
                                        <p:tgtEl>
                                          <p:spTgt spid="52"/>
                                        </p:tgtEl>
                                        <p:attrNameLst>
                                          <p:attrName>style.visibility</p:attrName>
                                        </p:attrNameLst>
                                      </p:cBhvr>
                                      <p:to>
                                        <p:strVal val="visible"/>
                                      </p:to>
                                    </p:set>
                                    <p:anim calcmode="lin" valueType="num">
                                      <p:cBhvr>
                                        <p:cTn id="97" dur="250" fill="hold"/>
                                        <p:tgtEl>
                                          <p:spTgt spid="52"/>
                                        </p:tgtEl>
                                        <p:attrNameLst>
                                          <p:attrName>ppt_w</p:attrName>
                                        </p:attrNameLst>
                                      </p:cBhvr>
                                      <p:tavLst>
                                        <p:tav tm="0">
                                          <p:val>
                                            <p:fltVal val="0"/>
                                          </p:val>
                                        </p:tav>
                                        <p:tav tm="100000">
                                          <p:val>
                                            <p:strVal val="#ppt_w"/>
                                          </p:val>
                                        </p:tav>
                                      </p:tavLst>
                                    </p:anim>
                                    <p:anim calcmode="lin" valueType="num">
                                      <p:cBhvr>
                                        <p:cTn id="98" dur="250" fill="hold"/>
                                        <p:tgtEl>
                                          <p:spTgt spid="52"/>
                                        </p:tgtEl>
                                        <p:attrNameLst>
                                          <p:attrName>ppt_h</p:attrName>
                                        </p:attrNameLst>
                                      </p:cBhvr>
                                      <p:tavLst>
                                        <p:tav tm="0">
                                          <p:val>
                                            <p:fltVal val="0"/>
                                          </p:val>
                                        </p:tav>
                                        <p:tav tm="100000">
                                          <p:val>
                                            <p:strVal val="#ppt_h"/>
                                          </p:val>
                                        </p:tav>
                                      </p:tavLst>
                                    </p:anim>
                                    <p:animEffect transition="in" filter="fade">
                                      <p:cBhvr>
                                        <p:cTn id="99" dur="250"/>
                                        <p:tgtEl>
                                          <p:spTgt spid="52"/>
                                        </p:tgtEl>
                                      </p:cBhvr>
                                    </p:animEffect>
                                  </p:childTnLst>
                                </p:cTn>
                              </p:par>
                              <p:par>
                                <p:cTn id="100" presetID="53" presetClass="entr" presetSubtype="16" fill="hold" grpId="0" nodeType="withEffect">
                                  <p:stCondLst>
                                    <p:cond delay="0"/>
                                  </p:stCondLst>
                                  <p:childTnLst>
                                    <p:set>
                                      <p:cBhvr>
                                        <p:cTn id="101" dur="1" fill="hold">
                                          <p:stCondLst>
                                            <p:cond delay="0"/>
                                          </p:stCondLst>
                                        </p:cTn>
                                        <p:tgtEl>
                                          <p:spTgt spid="53"/>
                                        </p:tgtEl>
                                        <p:attrNameLst>
                                          <p:attrName>style.visibility</p:attrName>
                                        </p:attrNameLst>
                                      </p:cBhvr>
                                      <p:to>
                                        <p:strVal val="visible"/>
                                      </p:to>
                                    </p:set>
                                    <p:anim calcmode="lin" valueType="num">
                                      <p:cBhvr>
                                        <p:cTn id="102" dur="250" fill="hold"/>
                                        <p:tgtEl>
                                          <p:spTgt spid="53"/>
                                        </p:tgtEl>
                                        <p:attrNameLst>
                                          <p:attrName>ppt_w</p:attrName>
                                        </p:attrNameLst>
                                      </p:cBhvr>
                                      <p:tavLst>
                                        <p:tav tm="0">
                                          <p:val>
                                            <p:fltVal val="0"/>
                                          </p:val>
                                        </p:tav>
                                        <p:tav tm="100000">
                                          <p:val>
                                            <p:strVal val="#ppt_w"/>
                                          </p:val>
                                        </p:tav>
                                      </p:tavLst>
                                    </p:anim>
                                    <p:anim calcmode="lin" valueType="num">
                                      <p:cBhvr>
                                        <p:cTn id="103" dur="250" fill="hold"/>
                                        <p:tgtEl>
                                          <p:spTgt spid="53"/>
                                        </p:tgtEl>
                                        <p:attrNameLst>
                                          <p:attrName>ppt_h</p:attrName>
                                        </p:attrNameLst>
                                      </p:cBhvr>
                                      <p:tavLst>
                                        <p:tav tm="0">
                                          <p:val>
                                            <p:fltVal val="0"/>
                                          </p:val>
                                        </p:tav>
                                        <p:tav tm="100000">
                                          <p:val>
                                            <p:strVal val="#ppt_h"/>
                                          </p:val>
                                        </p:tav>
                                      </p:tavLst>
                                    </p:anim>
                                    <p:animEffect transition="in" filter="fade">
                                      <p:cBhvr>
                                        <p:cTn id="104" dur="250"/>
                                        <p:tgtEl>
                                          <p:spTgt spid="53"/>
                                        </p:tgtEl>
                                      </p:cBhvr>
                                    </p:animEffect>
                                  </p:childTnLst>
                                </p:cTn>
                              </p:par>
                              <p:par>
                                <p:cTn id="105" presetID="53" presetClass="entr" presetSubtype="16" fill="hold" grpId="0" nodeType="withEffect">
                                  <p:stCondLst>
                                    <p:cond delay="0"/>
                                  </p:stCondLst>
                                  <p:childTnLst>
                                    <p:set>
                                      <p:cBhvr>
                                        <p:cTn id="106" dur="1" fill="hold">
                                          <p:stCondLst>
                                            <p:cond delay="0"/>
                                          </p:stCondLst>
                                        </p:cTn>
                                        <p:tgtEl>
                                          <p:spTgt spid="22"/>
                                        </p:tgtEl>
                                        <p:attrNameLst>
                                          <p:attrName>style.visibility</p:attrName>
                                        </p:attrNameLst>
                                      </p:cBhvr>
                                      <p:to>
                                        <p:strVal val="visible"/>
                                      </p:to>
                                    </p:set>
                                    <p:anim calcmode="lin" valueType="num">
                                      <p:cBhvr>
                                        <p:cTn id="107" dur="250" fill="hold"/>
                                        <p:tgtEl>
                                          <p:spTgt spid="22"/>
                                        </p:tgtEl>
                                        <p:attrNameLst>
                                          <p:attrName>ppt_w</p:attrName>
                                        </p:attrNameLst>
                                      </p:cBhvr>
                                      <p:tavLst>
                                        <p:tav tm="0">
                                          <p:val>
                                            <p:fltVal val="0"/>
                                          </p:val>
                                        </p:tav>
                                        <p:tav tm="100000">
                                          <p:val>
                                            <p:strVal val="#ppt_w"/>
                                          </p:val>
                                        </p:tav>
                                      </p:tavLst>
                                    </p:anim>
                                    <p:anim calcmode="lin" valueType="num">
                                      <p:cBhvr>
                                        <p:cTn id="108" dur="250" fill="hold"/>
                                        <p:tgtEl>
                                          <p:spTgt spid="22"/>
                                        </p:tgtEl>
                                        <p:attrNameLst>
                                          <p:attrName>ppt_h</p:attrName>
                                        </p:attrNameLst>
                                      </p:cBhvr>
                                      <p:tavLst>
                                        <p:tav tm="0">
                                          <p:val>
                                            <p:fltVal val="0"/>
                                          </p:val>
                                        </p:tav>
                                        <p:tav tm="100000">
                                          <p:val>
                                            <p:strVal val="#ppt_h"/>
                                          </p:val>
                                        </p:tav>
                                      </p:tavLst>
                                    </p:anim>
                                    <p:animEffect transition="in" filter="fade">
                                      <p:cBhvr>
                                        <p:cTn id="109" dur="250"/>
                                        <p:tgtEl>
                                          <p:spTgt spid="22"/>
                                        </p:tgtEl>
                                      </p:cBhvr>
                                    </p:animEffect>
                                  </p:childTnLst>
                                </p:cTn>
                              </p:par>
                              <p:par>
                                <p:cTn id="110" presetID="53" presetClass="entr" presetSubtype="16" fill="hold" grpId="0" nodeType="withEffect">
                                  <p:stCondLst>
                                    <p:cond delay="0"/>
                                  </p:stCondLst>
                                  <p:childTnLst>
                                    <p:set>
                                      <p:cBhvr>
                                        <p:cTn id="111" dur="1" fill="hold">
                                          <p:stCondLst>
                                            <p:cond delay="0"/>
                                          </p:stCondLst>
                                        </p:cTn>
                                        <p:tgtEl>
                                          <p:spTgt spid="54"/>
                                        </p:tgtEl>
                                        <p:attrNameLst>
                                          <p:attrName>style.visibility</p:attrName>
                                        </p:attrNameLst>
                                      </p:cBhvr>
                                      <p:to>
                                        <p:strVal val="visible"/>
                                      </p:to>
                                    </p:set>
                                    <p:anim calcmode="lin" valueType="num">
                                      <p:cBhvr>
                                        <p:cTn id="112" dur="250" fill="hold"/>
                                        <p:tgtEl>
                                          <p:spTgt spid="54"/>
                                        </p:tgtEl>
                                        <p:attrNameLst>
                                          <p:attrName>ppt_w</p:attrName>
                                        </p:attrNameLst>
                                      </p:cBhvr>
                                      <p:tavLst>
                                        <p:tav tm="0">
                                          <p:val>
                                            <p:fltVal val="0"/>
                                          </p:val>
                                        </p:tav>
                                        <p:tav tm="100000">
                                          <p:val>
                                            <p:strVal val="#ppt_w"/>
                                          </p:val>
                                        </p:tav>
                                      </p:tavLst>
                                    </p:anim>
                                    <p:anim calcmode="lin" valueType="num">
                                      <p:cBhvr>
                                        <p:cTn id="113" dur="250" fill="hold"/>
                                        <p:tgtEl>
                                          <p:spTgt spid="54"/>
                                        </p:tgtEl>
                                        <p:attrNameLst>
                                          <p:attrName>ppt_h</p:attrName>
                                        </p:attrNameLst>
                                      </p:cBhvr>
                                      <p:tavLst>
                                        <p:tav tm="0">
                                          <p:val>
                                            <p:fltVal val="0"/>
                                          </p:val>
                                        </p:tav>
                                        <p:tav tm="100000">
                                          <p:val>
                                            <p:strVal val="#ppt_h"/>
                                          </p:val>
                                        </p:tav>
                                      </p:tavLst>
                                    </p:anim>
                                    <p:animEffect transition="in" filter="fade">
                                      <p:cBhvr>
                                        <p:cTn id="114" dur="250"/>
                                        <p:tgtEl>
                                          <p:spTgt spid="54"/>
                                        </p:tgtEl>
                                      </p:cBhvr>
                                    </p:animEffect>
                                  </p:childTnLst>
                                </p:cTn>
                              </p:par>
                              <p:par>
                                <p:cTn id="115" presetID="53" presetClass="entr" presetSubtype="16" fill="hold" grpId="0" nodeType="withEffect">
                                  <p:stCondLst>
                                    <p:cond delay="0"/>
                                  </p:stCondLst>
                                  <p:childTnLst>
                                    <p:set>
                                      <p:cBhvr>
                                        <p:cTn id="116" dur="1" fill="hold">
                                          <p:stCondLst>
                                            <p:cond delay="0"/>
                                          </p:stCondLst>
                                        </p:cTn>
                                        <p:tgtEl>
                                          <p:spTgt spid="23"/>
                                        </p:tgtEl>
                                        <p:attrNameLst>
                                          <p:attrName>style.visibility</p:attrName>
                                        </p:attrNameLst>
                                      </p:cBhvr>
                                      <p:to>
                                        <p:strVal val="visible"/>
                                      </p:to>
                                    </p:set>
                                    <p:anim calcmode="lin" valueType="num">
                                      <p:cBhvr>
                                        <p:cTn id="117" dur="250" fill="hold"/>
                                        <p:tgtEl>
                                          <p:spTgt spid="23"/>
                                        </p:tgtEl>
                                        <p:attrNameLst>
                                          <p:attrName>ppt_w</p:attrName>
                                        </p:attrNameLst>
                                      </p:cBhvr>
                                      <p:tavLst>
                                        <p:tav tm="0">
                                          <p:val>
                                            <p:fltVal val="0"/>
                                          </p:val>
                                        </p:tav>
                                        <p:tav tm="100000">
                                          <p:val>
                                            <p:strVal val="#ppt_w"/>
                                          </p:val>
                                        </p:tav>
                                      </p:tavLst>
                                    </p:anim>
                                    <p:anim calcmode="lin" valueType="num">
                                      <p:cBhvr>
                                        <p:cTn id="118" dur="250" fill="hold"/>
                                        <p:tgtEl>
                                          <p:spTgt spid="23"/>
                                        </p:tgtEl>
                                        <p:attrNameLst>
                                          <p:attrName>ppt_h</p:attrName>
                                        </p:attrNameLst>
                                      </p:cBhvr>
                                      <p:tavLst>
                                        <p:tav tm="0">
                                          <p:val>
                                            <p:fltVal val="0"/>
                                          </p:val>
                                        </p:tav>
                                        <p:tav tm="100000">
                                          <p:val>
                                            <p:strVal val="#ppt_h"/>
                                          </p:val>
                                        </p:tav>
                                      </p:tavLst>
                                    </p:anim>
                                    <p:animEffect transition="in" filter="fade">
                                      <p:cBhvr>
                                        <p:cTn id="119" dur="250"/>
                                        <p:tgtEl>
                                          <p:spTgt spid="23"/>
                                        </p:tgtEl>
                                      </p:cBhvr>
                                    </p:animEffect>
                                  </p:childTnLst>
                                </p:cTn>
                              </p:par>
                            </p:childTnLst>
                          </p:cTn>
                        </p:par>
                      </p:childTnLst>
                    </p:cTn>
                  </p:par>
                  <p:par>
                    <p:cTn id="120" fill="hold">
                      <p:stCondLst>
                        <p:cond delay="indefinite"/>
                      </p:stCondLst>
                      <p:childTnLst>
                        <p:par>
                          <p:cTn id="121" fill="hold">
                            <p:stCondLst>
                              <p:cond delay="0"/>
                            </p:stCondLst>
                            <p:childTnLst>
                              <p:par>
                                <p:cTn id="122" presetID="53" presetClass="entr" presetSubtype="16" fill="hold" grpId="0" nodeType="clickEffect">
                                  <p:stCondLst>
                                    <p:cond delay="0"/>
                                  </p:stCondLst>
                                  <p:childTnLst>
                                    <p:set>
                                      <p:cBhvr>
                                        <p:cTn id="123" dur="1" fill="hold">
                                          <p:stCondLst>
                                            <p:cond delay="0"/>
                                          </p:stCondLst>
                                        </p:cTn>
                                        <p:tgtEl>
                                          <p:spTgt spid="55"/>
                                        </p:tgtEl>
                                        <p:attrNameLst>
                                          <p:attrName>style.visibility</p:attrName>
                                        </p:attrNameLst>
                                      </p:cBhvr>
                                      <p:to>
                                        <p:strVal val="visible"/>
                                      </p:to>
                                    </p:set>
                                    <p:anim calcmode="lin" valueType="num">
                                      <p:cBhvr>
                                        <p:cTn id="124" dur="250" fill="hold"/>
                                        <p:tgtEl>
                                          <p:spTgt spid="55"/>
                                        </p:tgtEl>
                                        <p:attrNameLst>
                                          <p:attrName>ppt_w</p:attrName>
                                        </p:attrNameLst>
                                      </p:cBhvr>
                                      <p:tavLst>
                                        <p:tav tm="0">
                                          <p:val>
                                            <p:fltVal val="0"/>
                                          </p:val>
                                        </p:tav>
                                        <p:tav tm="100000">
                                          <p:val>
                                            <p:strVal val="#ppt_w"/>
                                          </p:val>
                                        </p:tav>
                                      </p:tavLst>
                                    </p:anim>
                                    <p:anim calcmode="lin" valueType="num">
                                      <p:cBhvr>
                                        <p:cTn id="125" dur="250" fill="hold"/>
                                        <p:tgtEl>
                                          <p:spTgt spid="55"/>
                                        </p:tgtEl>
                                        <p:attrNameLst>
                                          <p:attrName>ppt_h</p:attrName>
                                        </p:attrNameLst>
                                      </p:cBhvr>
                                      <p:tavLst>
                                        <p:tav tm="0">
                                          <p:val>
                                            <p:fltVal val="0"/>
                                          </p:val>
                                        </p:tav>
                                        <p:tav tm="100000">
                                          <p:val>
                                            <p:strVal val="#ppt_h"/>
                                          </p:val>
                                        </p:tav>
                                      </p:tavLst>
                                    </p:anim>
                                    <p:animEffect transition="in" filter="fade">
                                      <p:cBhvr>
                                        <p:cTn id="126" dur="250"/>
                                        <p:tgtEl>
                                          <p:spTgt spid="55"/>
                                        </p:tgtEl>
                                      </p:cBhvr>
                                    </p:animEffect>
                                  </p:childTnLst>
                                </p:cTn>
                              </p:par>
                              <p:par>
                                <p:cTn id="127" presetID="53" presetClass="entr" presetSubtype="16" fill="hold" grpId="0" nodeType="withEffect">
                                  <p:stCondLst>
                                    <p:cond delay="0"/>
                                  </p:stCondLst>
                                  <p:childTnLst>
                                    <p:set>
                                      <p:cBhvr>
                                        <p:cTn id="128" dur="1" fill="hold">
                                          <p:stCondLst>
                                            <p:cond delay="0"/>
                                          </p:stCondLst>
                                        </p:cTn>
                                        <p:tgtEl>
                                          <p:spTgt spid="24"/>
                                        </p:tgtEl>
                                        <p:attrNameLst>
                                          <p:attrName>style.visibility</p:attrName>
                                        </p:attrNameLst>
                                      </p:cBhvr>
                                      <p:to>
                                        <p:strVal val="visible"/>
                                      </p:to>
                                    </p:set>
                                    <p:anim calcmode="lin" valueType="num">
                                      <p:cBhvr>
                                        <p:cTn id="129" dur="250" fill="hold"/>
                                        <p:tgtEl>
                                          <p:spTgt spid="24"/>
                                        </p:tgtEl>
                                        <p:attrNameLst>
                                          <p:attrName>ppt_w</p:attrName>
                                        </p:attrNameLst>
                                      </p:cBhvr>
                                      <p:tavLst>
                                        <p:tav tm="0">
                                          <p:val>
                                            <p:fltVal val="0"/>
                                          </p:val>
                                        </p:tav>
                                        <p:tav tm="100000">
                                          <p:val>
                                            <p:strVal val="#ppt_w"/>
                                          </p:val>
                                        </p:tav>
                                      </p:tavLst>
                                    </p:anim>
                                    <p:anim calcmode="lin" valueType="num">
                                      <p:cBhvr>
                                        <p:cTn id="130" dur="250" fill="hold"/>
                                        <p:tgtEl>
                                          <p:spTgt spid="24"/>
                                        </p:tgtEl>
                                        <p:attrNameLst>
                                          <p:attrName>ppt_h</p:attrName>
                                        </p:attrNameLst>
                                      </p:cBhvr>
                                      <p:tavLst>
                                        <p:tav tm="0">
                                          <p:val>
                                            <p:fltVal val="0"/>
                                          </p:val>
                                        </p:tav>
                                        <p:tav tm="100000">
                                          <p:val>
                                            <p:strVal val="#ppt_h"/>
                                          </p:val>
                                        </p:tav>
                                      </p:tavLst>
                                    </p:anim>
                                    <p:animEffect transition="in" filter="fade">
                                      <p:cBhvr>
                                        <p:cTn id="131" dur="250"/>
                                        <p:tgtEl>
                                          <p:spTgt spid="24"/>
                                        </p:tgtEl>
                                      </p:cBhvr>
                                    </p:animEffect>
                                  </p:childTnLst>
                                </p:cTn>
                              </p:par>
                              <p:par>
                                <p:cTn id="132" presetID="53" presetClass="entr" presetSubtype="16" fill="hold" grpId="0" nodeType="withEffect">
                                  <p:stCondLst>
                                    <p:cond delay="0"/>
                                  </p:stCondLst>
                                  <p:childTnLst>
                                    <p:set>
                                      <p:cBhvr>
                                        <p:cTn id="133" dur="1" fill="hold">
                                          <p:stCondLst>
                                            <p:cond delay="0"/>
                                          </p:stCondLst>
                                        </p:cTn>
                                        <p:tgtEl>
                                          <p:spTgt spid="56"/>
                                        </p:tgtEl>
                                        <p:attrNameLst>
                                          <p:attrName>style.visibility</p:attrName>
                                        </p:attrNameLst>
                                      </p:cBhvr>
                                      <p:to>
                                        <p:strVal val="visible"/>
                                      </p:to>
                                    </p:set>
                                    <p:anim calcmode="lin" valueType="num">
                                      <p:cBhvr>
                                        <p:cTn id="134" dur="250" fill="hold"/>
                                        <p:tgtEl>
                                          <p:spTgt spid="56"/>
                                        </p:tgtEl>
                                        <p:attrNameLst>
                                          <p:attrName>ppt_w</p:attrName>
                                        </p:attrNameLst>
                                      </p:cBhvr>
                                      <p:tavLst>
                                        <p:tav tm="0">
                                          <p:val>
                                            <p:fltVal val="0"/>
                                          </p:val>
                                        </p:tav>
                                        <p:tav tm="100000">
                                          <p:val>
                                            <p:strVal val="#ppt_w"/>
                                          </p:val>
                                        </p:tav>
                                      </p:tavLst>
                                    </p:anim>
                                    <p:anim calcmode="lin" valueType="num">
                                      <p:cBhvr>
                                        <p:cTn id="135" dur="250" fill="hold"/>
                                        <p:tgtEl>
                                          <p:spTgt spid="56"/>
                                        </p:tgtEl>
                                        <p:attrNameLst>
                                          <p:attrName>ppt_h</p:attrName>
                                        </p:attrNameLst>
                                      </p:cBhvr>
                                      <p:tavLst>
                                        <p:tav tm="0">
                                          <p:val>
                                            <p:fltVal val="0"/>
                                          </p:val>
                                        </p:tav>
                                        <p:tav tm="100000">
                                          <p:val>
                                            <p:strVal val="#ppt_h"/>
                                          </p:val>
                                        </p:tav>
                                      </p:tavLst>
                                    </p:anim>
                                    <p:animEffect transition="in" filter="fade">
                                      <p:cBhvr>
                                        <p:cTn id="136" dur="250"/>
                                        <p:tgtEl>
                                          <p:spTgt spid="56"/>
                                        </p:tgtEl>
                                      </p:cBhvr>
                                    </p:animEffect>
                                  </p:childTnLst>
                                </p:cTn>
                              </p:par>
                              <p:par>
                                <p:cTn id="137" presetID="53" presetClass="entr" presetSubtype="16" fill="hold" grpId="0" nodeType="withEffect">
                                  <p:stCondLst>
                                    <p:cond delay="0"/>
                                  </p:stCondLst>
                                  <p:childTnLst>
                                    <p:set>
                                      <p:cBhvr>
                                        <p:cTn id="138" dur="1" fill="hold">
                                          <p:stCondLst>
                                            <p:cond delay="0"/>
                                          </p:stCondLst>
                                        </p:cTn>
                                        <p:tgtEl>
                                          <p:spTgt spid="25"/>
                                        </p:tgtEl>
                                        <p:attrNameLst>
                                          <p:attrName>style.visibility</p:attrName>
                                        </p:attrNameLst>
                                      </p:cBhvr>
                                      <p:to>
                                        <p:strVal val="visible"/>
                                      </p:to>
                                    </p:set>
                                    <p:anim calcmode="lin" valueType="num">
                                      <p:cBhvr>
                                        <p:cTn id="139" dur="250" fill="hold"/>
                                        <p:tgtEl>
                                          <p:spTgt spid="25"/>
                                        </p:tgtEl>
                                        <p:attrNameLst>
                                          <p:attrName>ppt_w</p:attrName>
                                        </p:attrNameLst>
                                      </p:cBhvr>
                                      <p:tavLst>
                                        <p:tav tm="0">
                                          <p:val>
                                            <p:fltVal val="0"/>
                                          </p:val>
                                        </p:tav>
                                        <p:tav tm="100000">
                                          <p:val>
                                            <p:strVal val="#ppt_w"/>
                                          </p:val>
                                        </p:tav>
                                      </p:tavLst>
                                    </p:anim>
                                    <p:anim calcmode="lin" valueType="num">
                                      <p:cBhvr>
                                        <p:cTn id="140" dur="250" fill="hold"/>
                                        <p:tgtEl>
                                          <p:spTgt spid="25"/>
                                        </p:tgtEl>
                                        <p:attrNameLst>
                                          <p:attrName>ppt_h</p:attrName>
                                        </p:attrNameLst>
                                      </p:cBhvr>
                                      <p:tavLst>
                                        <p:tav tm="0">
                                          <p:val>
                                            <p:fltVal val="0"/>
                                          </p:val>
                                        </p:tav>
                                        <p:tav tm="100000">
                                          <p:val>
                                            <p:strVal val="#ppt_h"/>
                                          </p:val>
                                        </p:tav>
                                      </p:tavLst>
                                    </p:anim>
                                    <p:animEffect transition="in" filter="fade">
                                      <p:cBhvr>
                                        <p:cTn id="141" dur="250"/>
                                        <p:tgtEl>
                                          <p:spTgt spid="25"/>
                                        </p:tgtEl>
                                      </p:cBhvr>
                                    </p:animEffect>
                                  </p:childTnLst>
                                </p:cTn>
                              </p:par>
                              <p:par>
                                <p:cTn id="142" presetID="53" presetClass="entr" presetSubtype="16" fill="hold" grpId="0" nodeType="withEffect">
                                  <p:stCondLst>
                                    <p:cond delay="0"/>
                                  </p:stCondLst>
                                  <p:childTnLst>
                                    <p:set>
                                      <p:cBhvr>
                                        <p:cTn id="143" dur="1" fill="hold">
                                          <p:stCondLst>
                                            <p:cond delay="0"/>
                                          </p:stCondLst>
                                        </p:cTn>
                                        <p:tgtEl>
                                          <p:spTgt spid="57"/>
                                        </p:tgtEl>
                                        <p:attrNameLst>
                                          <p:attrName>style.visibility</p:attrName>
                                        </p:attrNameLst>
                                      </p:cBhvr>
                                      <p:to>
                                        <p:strVal val="visible"/>
                                      </p:to>
                                    </p:set>
                                    <p:anim calcmode="lin" valueType="num">
                                      <p:cBhvr>
                                        <p:cTn id="144" dur="250" fill="hold"/>
                                        <p:tgtEl>
                                          <p:spTgt spid="57"/>
                                        </p:tgtEl>
                                        <p:attrNameLst>
                                          <p:attrName>ppt_w</p:attrName>
                                        </p:attrNameLst>
                                      </p:cBhvr>
                                      <p:tavLst>
                                        <p:tav tm="0">
                                          <p:val>
                                            <p:fltVal val="0"/>
                                          </p:val>
                                        </p:tav>
                                        <p:tav tm="100000">
                                          <p:val>
                                            <p:strVal val="#ppt_w"/>
                                          </p:val>
                                        </p:tav>
                                      </p:tavLst>
                                    </p:anim>
                                    <p:anim calcmode="lin" valueType="num">
                                      <p:cBhvr>
                                        <p:cTn id="145" dur="250" fill="hold"/>
                                        <p:tgtEl>
                                          <p:spTgt spid="57"/>
                                        </p:tgtEl>
                                        <p:attrNameLst>
                                          <p:attrName>ppt_h</p:attrName>
                                        </p:attrNameLst>
                                      </p:cBhvr>
                                      <p:tavLst>
                                        <p:tav tm="0">
                                          <p:val>
                                            <p:fltVal val="0"/>
                                          </p:val>
                                        </p:tav>
                                        <p:tav tm="100000">
                                          <p:val>
                                            <p:strVal val="#ppt_h"/>
                                          </p:val>
                                        </p:tav>
                                      </p:tavLst>
                                    </p:anim>
                                    <p:animEffect transition="in" filter="fade">
                                      <p:cBhvr>
                                        <p:cTn id="146" dur="250"/>
                                        <p:tgtEl>
                                          <p:spTgt spid="57"/>
                                        </p:tgtEl>
                                      </p:cBhvr>
                                    </p:animEffect>
                                  </p:childTnLst>
                                </p:cTn>
                              </p:par>
                              <p:par>
                                <p:cTn id="147" presetID="53" presetClass="entr" presetSubtype="16" fill="hold" grpId="0" nodeType="withEffect">
                                  <p:stCondLst>
                                    <p:cond delay="0"/>
                                  </p:stCondLst>
                                  <p:childTnLst>
                                    <p:set>
                                      <p:cBhvr>
                                        <p:cTn id="148" dur="1" fill="hold">
                                          <p:stCondLst>
                                            <p:cond delay="0"/>
                                          </p:stCondLst>
                                        </p:cTn>
                                        <p:tgtEl>
                                          <p:spTgt spid="26"/>
                                        </p:tgtEl>
                                        <p:attrNameLst>
                                          <p:attrName>style.visibility</p:attrName>
                                        </p:attrNameLst>
                                      </p:cBhvr>
                                      <p:to>
                                        <p:strVal val="visible"/>
                                      </p:to>
                                    </p:set>
                                    <p:anim calcmode="lin" valueType="num">
                                      <p:cBhvr>
                                        <p:cTn id="149" dur="250" fill="hold"/>
                                        <p:tgtEl>
                                          <p:spTgt spid="26"/>
                                        </p:tgtEl>
                                        <p:attrNameLst>
                                          <p:attrName>ppt_w</p:attrName>
                                        </p:attrNameLst>
                                      </p:cBhvr>
                                      <p:tavLst>
                                        <p:tav tm="0">
                                          <p:val>
                                            <p:fltVal val="0"/>
                                          </p:val>
                                        </p:tav>
                                        <p:tav tm="100000">
                                          <p:val>
                                            <p:strVal val="#ppt_w"/>
                                          </p:val>
                                        </p:tav>
                                      </p:tavLst>
                                    </p:anim>
                                    <p:anim calcmode="lin" valueType="num">
                                      <p:cBhvr>
                                        <p:cTn id="150" dur="250" fill="hold"/>
                                        <p:tgtEl>
                                          <p:spTgt spid="26"/>
                                        </p:tgtEl>
                                        <p:attrNameLst>
                                          <p:attrName>ppt_h</p:attrName>
                                        </p:attrNameLst>
                                      </p:cBhvr>
                                      <p:tavLst>
                                        <p:tav tm="0">
                                          <p:val>
                                            <p:fltVal val="0"/>
                                          </p:val>
                                        </p:tav>
                                        <p:tav tm="100000">
                                          <p:val>
                                            <p:strVal val="#ppt_h"/>
                                          </p:val>
                                        </p:tav>
                                      </p:tavLst>
                                    </p:anim>
                                    <p:animEffect transition="in" filter="fade">
                                      <p:cBhvr>
                                        <p:cTn id="151" dur="250"/>
                                        <p:tgtEl>
                                          <p:spTgt spid="26"/>
                                        </p:tgtEl>
                                      </p:cBhvr>
                                    </p:animEffect>
                                  </p:childTnLst>
                                </p:cTn>
                              </p:par>
                              <p:par>
                                <p:cTn id="152" presetID="53" presetClass="entr" presetSubtype="16" fill="hold" grpId="0" nodeType="withEffect">
                                  <p:stCondLst>
                                    <p:cond delay="0"/>
                                  </p:stCondLst>
                                  <p:childTnLst>
                                    <p:set>
                                      <p:cBhvr>
                                        <p:cTn id="153" dur="1" fill="hold">
                                          <p:stCondLst>
                                            <p:cond delay="0"/>
                                          </p:stCondLst>
                                        </p:cTn>
                                        <p:tgtEl>
                                          <p:spTgt spid="58"/>
                                        </p:tgtEl>
                                        <p:attrNameLst>
                                          <p:attrName>style.visibility</p:attrName>
                                        </p:attrNameLst>
                                      </p:cBhvr>
                                      <p:to>
                                        <p:strVal val="visible"/>
                                      </p:to>
                                    </p:set>
                                    <p:anim calcmode="lin" valueType="num">
                                      <p:cBhvr>
                                        <p:cTn id="154" dur="250" fill="hold"/>
                                        <p:tgtEl>
                                          <p:spTgt spid="58"/>
                                        </p:tgtEl>
                                        <p:attrNameLst>
                                          <p:attrName>ppt_w</p:attrName>
                                        </p:attrNameLst>
                                      </p:cBhvr>
                                      <p:tavLst>
                                        <p:tav tm="0">
                                          <p:val>
                                            <p:fltVal val="0"/>
                                          </p:val>
                                        </p:tav>
                                        <p:tav tm="100000">
                                          <p:val>
                                            <p:strVal val="#ppt_w"/>
                                          </p:val>
                                        </p:tav>
                                      </p:tavLst>
                                    </p:anim>
                                    <p:anim calcmode="lin" valueType="num">
                                      <p:cBhvr>
                                        <p:cTn id="155" dur="250" fill="hold"/>
                                        <p:tgtEl>
                                          <p:spTgt spid="58"/>
                                        </p:tgtEl>
                                        <p:attrNameLst>
                                          <p:attrName>ppt_h</p:attrName>
                                        </p:attrNameLst>
                                      </p:cBhvr>
                                      <p:tavLst>
                                        <p:tav tm="0">
                                          <p:val>
                                            <p:fltVal val="0"/>
                                          </p:val>
                                        </p:tav>
                                        <p:tav tm="100000">
                                          <p:val>
                                            <p:strVal val="#ppt_h"/>
                                          </p:val>
                                        </p:tav>
                                      </p:tavLst>
                                    </p:anim>
                                    <p:animEffect transition="in" filter="fade">
                                      <p:cBhvr>
                                        <p:cTn id="156" dur="250"/>
                                        <p:tgtEl>
                                          <p:spTgt spid="58"/>
                                        </p:tgtEl>
                                      </p:cBhvr>
                                    </p:animEffect>
                                  </p:childTnLst>
                                </p:cTn>
                              </p:par>
                              <p:par>
                                <p:cTn id="157" presetID="53" presetClass="entr" presetSubtype="16" fill="hold" grpId="0" nodeType="withEffect">
                                  <p:stCondLst>
                                    <p:cond delay="0"/>
                                  </p:stCondLst>
                                  <p:childTnLst>
                                    <p:set>
                                      <p:cBhvr>
                                        <p:cTn id="158" dur="1" fill="hold">
                                          <p:stCondLst>
                                            <p:cond delay="0"/>
                                          </p:stCondLst>
                                        </p:cTn>
                                        <p:tgtEl>
                                          <p:spTgt spid="27"/>
                                        </p:tgtEl>
                                        <p:attrNameLst>
                                          <p:attrName>style.visibility</p:attrName>
                                        </p:attrNameLst>
                                      </p:cBhvr>
                                      <p:to>
                                        <p:strVal val="visible"/>
                                      </p:to>
                                    </p:set>
                                    <p:anim calcmode="lin" valueType="num">
                                      <p:cBhvr>
                                        <p:cTn id="159" dur="250" fill="hold"/>
                                        <p:tgtEl>
                                          <p:spTgt spid="27"/>
                                        </p:tgtEl>
                                        <p:attrNameLst>
                                          <p:attrName>ppt_w</p:attrName>
                                        </p:attrNameLst>
                                      </p:cBhvr>
                                      <p:tavLst>
                                        <p:tav tm="0">
                                          <p:val>
                                            <p:fltVal val="0"/>
                                          </p:val>
                                        </p:tav>
                                        <p:tav tm="100000">
                                          <p:val>
                                            <p:strVal val="#ppt_w"/>
                                          </p:val>
                                        </p:tav>
                                      </p:tavLst>
                                    </p:anim>
                                    <p:anim calcmode="lin" valueType="num">
                                      <p:cBhvr>
                                        <p:cTn id="160" dur="250" fill="hold"/>
                                        <p:tgtEl>
                                          <p:spTgt spid="27"/>
                                        </p:tgtEl>
                                        <p:attrNameLst>
                                          <p:attrName>ppt_h</p:attrName>
                                        </p:attrNameLst>
                                      </p:cBhvr>
                                      <p:tavLst>
                                        <p:tav tm="0">
                                          <p:val>
                                            <p:fltVal val="0"/>
                                          </p:val>
                                        </p:tav>
                                        <p:tav tm="100000">
                                          <p:val>
                                            <p:strVal val="#ppt_h"/>
                                          </p:val>
                                        </p:tav>
                                      </p:tavLst>
                                    </p:anim>
                                    <p:animEffect transition="in" filter="fade">
                                      <p:cBhvr>
                                        <p:cTn id="161" dur="25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43" grpId="0"/>
      <p:bldP spid="44" grpId="0"/>
      <p:bldP spid="45" grpId="0"/>
      <p:bldP spid="46" grpId="0"/>
      <p:bldP spid="47" grpId="0"/>
      <p:bldP spid="48" grpId="0"/>
      <p:bldP spid="49" grpId="0"/>
      <p:bldP spid="50" grpId="0"/>
      <p:bldP spid="51" grpId="0"/>
      <p:bldP spid="52" grpId="0"/>
      <p:bldP spid="53" grpId="0"/>
      <p:bldP spid="54" grpId="0"/>
      <p:bldP spid="55" grpId="0"/>
      <p:bldP spid="56" grpId="0"/>
      <p:bldP spid="57" grpId="0"/>
      <p:bldP spid="58"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4000"/>
            <a:lum/>
          </a:blip>
          <a:srcRect/>
          <a:stretch>
            <a:fillRect/>
          </a:stretch>
        </a:blipFill>
        <a:effectLst/>
      </p:bgPr>
    </p:bg>
    <p:spTree>
      <p:nvGrpSpPr>
        <p:cNvPr id="1" name=""/>
        <p:cNvGrpSpPr/>
        <p:nvPr/>
      </p:nvGrpSpPr>
      <p:grpSpPr>
        <a:xfrm>
          <a:off x="0" y="0"/>
          <a:ext cx="0" cy="0"/>
          <a:chOff x="0" y="0"/>
          <a:chExt cx="0" cy="0"/>
        </a:xfrm>
      </p:grpSpPr>
      <p:sp>
        <p:nvSpPr>
          <p:cNvPr id="4" name="Google Shape;194;p15">
            <a:extLst>
              <a:ext uri="{FF2B5EF4-FFF2-40B4-BE49-F238E27FC236}">
                <a16:creationId xmlns:a16="http://schemas.microsoft.com/office/drawing/2014/main" id="{64A1D5FF-969B-9264-6150-16CA286D9696}"/>
              </a:ext>
            </a:extLst>
          </p:cNvPr>
          <p:cNvSpPr txBox="1">
            <a:spLocks/>
          </p:cNvSpPr>
          <p:nvPr/>
        </p:nvSpPr>
        <p:spPr>
          <a:xfrm>
            <a:off x="293687" y="131950"/>
            <a:ext cx="4710113" cy="598300"/>
          </a:xfrm>
          <a:prstGeom prst="rect">
            <a:avLst/>
          </a:prstGeom>
          <a:noFill/>
          <a:ln>
            <a:noFill/>
          </a:ln>
        </p:spPr>
        <p:txBody>
          <a:bodyPr spcFirstLastPara="1" vert="horz" wrap="square" lIns="91425" tIns="45700" rIns="91425" bIns="4570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0"/>
              </a:spcBef>
              <a:buClr>
                <a:srgbClr val="2F5496"/>
              </a:buClr>
              <a:buSzPts val="3600"/>
              <a:buFont typeface="Arial Black"/>
              <a:buNone/>
            </a:pPr>
            <a:r>
              <a:rPr lang="en-US" sz="3600" b="1" dirty="0">
                <a:solidFill>
                  <a:srgbClr val="2F5496"/>
                </a:solidFill>
                <a:latin typeface="Arial Black"/>
                <a:ea typeface="Arial Black"/>
                <a:cs typeface="Arial Black"/>
                <a:sym typeface="Arial Black"/>
              </a:rPr>
              <a:t>RFM MODELLIN</a:t>
            </a:r>
            <a:r>
              <a:rPr lang="en-US" sz="3600" dirty="0">
                <a:solidFill>
                  <a:srgbClr val="2F5496"/>
                </a:solidFill>
                <a:latin typeface="Arial Black"/>
                <a:ea typeface="Arial Black"/>
                <a:cs typeface="Arial Black"/>
                <a:sym typeface="Arial Black"/>
              </a:rPr>
              <a:t>G</a:t>
            </a:r>
            <a:endParaRPr lang="en-US" sz="3600" b="1" dirty="0">
              <a:solidFill>
                <a:srgbClr val="2F5496"/>
              </a:solidFill>
              <a:latin typeface="Arial Black"/>
              <a:ea typeface="Arial Black"/>
              <a:cs typeface="Arial Black"/>
              <a:sym typeface="Arial Black"/>
            </a:endParaRPr>
          </a:p>
        </p:txBody>
      </p:sp>
      <p:pic>
        <p:nvPicPr>
          <p:cNvPr id="5" name="Google Shape;196;p15">
            <a:extLst>
              <a:ext uri="{FF2B5EF4-FFF2-40B4-BE49-F238E27FC236}">
                <a16:creationId xmlns:a16="http://schemas.microsoft.com/office/drawing/2014/main" id="{9D800367-1D9A-0E1F-9C49-B36D39636536}"/>
              </a:ext>
            </a:extLst>
          </p:cNvPr>
          <p:cNvPicPr preferRelativeResize="0"/>
          <p:nvPr/>
        </p:nvPicPr>
        <p:blipFill rotWithShape="1">
          <a:blip r:embed="rId3">
            <a:alphaModFix/>
          </a:blip>
          <a:srcRect/>
          <a:stretch/>
        </p:blipFill>
        <p:spPr>
          <a:xfrm>
            <a:off x="436880" y="895351"/>
            <a:ext cx="11270966" cy="3666469"/>
          </a:xfrm>
          <a:prstGeom prst="rect">
            <a:avLst/>
          </a:prstGeom>
          <a:noFill/>
          <a:ln>
            <a:noFill/>
          </a:ln>
        </p:spPr>
      </p:pic>
      <p:pic>
        <p:nvPicPr>
          <p:cNvPr id="6" name="Google Shape;90;p1">
            <a:extLst>
              <a:ext uri="{FF2B5EF4-FFF2-40B4-BE49-F238E27FC236}">
                <a16:creationId xmlns:a16="http://schemas.microsoft.com/office/drawing/2014/main" id="{709B69E2-0B0F-5DCA-2E6A-3A6F5B54C16D}"/>
              </a:ext>
            </a:extLst>
          </p:cNvPr>
          <p:cNvPicPr preferRelativeResize="0"/>
          <p:nvPr/>
        </p:nvPicPr>
        <p:blipFill rotWithShape="1">
          <a:blip r:embed="rId4">
            <a:alphaModFix/>
          </a:blip>
          <a:srcRect/>
          <a:stretch/>
        </p:blipFill>
        <p:spPr>
          <a:xfrm>
            <a:off x="11173491" y="171123"/>
            <a:ext cx="685296" cy="631788"/>
          </a:xfrm>
          <a:prstGeom prst="rect">
            <a:avLst/>
          </a:prstGeom>
          <a:noFill/>
          <a:ln>
            <a:noFill/>
          </a:ln>
        </p:spPr>
      </p:pic>
      <p:sp>
        <p:nvSpPr>
          <p:cNvPr id="7" name="Rectangle 6">
            <a:extLst>
              <a:ext uri="{FF2B5EF4-FFF2-40B4-BE49-F238E27FC236}">
                <a16:creationId xmlns:a16="http://schemas.microsoft.com/office/drawing/2014/main" id="{4C8AC172-B187-AE5F-E746-F94E646A4C1D}"/>
              </a:ext>
            </a:extLst>
          </p:cNvPr>
          <p:cNvSpPr/>
          <p:nvPr/>
        </p:nvSpPr>
        <p:spPr>
          <a:xfrm>
            <a:off x="45946" y="5140241"/>
            <a:ext cx="12085982" cy="6317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90000"/>
              </a:lnSpc>
              <a:spcBef>
                <a:spcPts val="1000"/>
              </a:spcBef>
              <a:buClr>
                <a:schemeClr val="dk1"/>
              </a:buClr>
              <a:buSzPts val="2400"/>
            </a:pPr>
            <a:r>
              <a:rPr lang="en-US" dirty="0"/>
              <a:t>1. Earlier the distributions of Recency, Frequency and Monetary columns were positively skewed but after applying log transformation, the distributions appear to be symmetrical and normally distributed.</a:t>
            </a:r>
          </a:p>
        </p:txBody>
      </p:sp>
      <p:sp>
        <p:nvSpPr>
          <p:cNvPr id="8" name="Rectangle 7">
            <a:extLst>
              <a:ext uri="{FF2B5EF4-FFF2-40B4-BE49-F238E27FC236}">
                <a16:creationId xmlns:a16="http://schemas.microsoft.com/office/drawing/2014/main" id="{0541ECF3-E691-650E-CDB2-298C302D284B}"/>
              </a:ext>
            </a:extLst>
          </p:cNvPr>
          <p:cNvSpPr/>
          <p:nvPr/>
        </p:nvSpPr>
        <p:spPr>
          <a:xfrm>
            <a:off x="45946" y="5962649"/>
            <a:ext cx="12095360" cy="5876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90000"/>
              </a:lnSpc>
              <a:spcBef>
                <a:spcPts val="1000"/>
              </a:spcBef>
              <a:buClr>
                <a:schemeClr val="dk1"/>
              </a:buClr>
              <a:buSzPts val="2400"/>
            </a:pPr>
            <a:r>
              <a:rPr lang="en-US" dirty="0"/>
              <a:t>2. It will be more suitable to use the transformed features for better visualization of clusters.</a:t>
            </a:r>
          </a:p>
        </p:txBody>
      </p:sp>
    </p:spTree>
    <p:extLst>
      <p:ext uri="{BB962C8B-B14F-4D97-AF65-F5344CB8AC3E}">
        <p14:creationId xmlns:p14="http://schemas.microsoft.com/office/powerpoint/2010/main" val="3011444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p:cTn id="12" dur="500" fill="hold"/>
                                        <p:tgtEl>
                                          <p:spTgt spid="8"/>
                                        </p:tgtEl>
                                        <p:attrNameLst>
                                          <p:attrName>ppt_w</p:attrName>
                                        </p:attrNameLst>
                                      </p:cBhvr>
                                      <p:tavLst>
                                        <p:tav tm="0">
                                          <p:val>
                                            <p:fltVal val="0"/>
                                          </p:val>
                                        </p:tav>
                                        <p:tav tm="100000">
                                          <p:val>
                                            <p:strVal val="#ppt_w"/>
                                          </p:val>
                                        </p:tav>
                                      </p:tavLst>
                                    </p:anim>
                                    <p:anim calcmode="lin" valueType="num">
                                      <p:cBhvr>
                                        <p:cTn id="13" dur="500" fill="hold"/>
                                        <p:tgtEl>
                                          <p:spTgt spid="8"/>
                                        </p:tgtEl>
                                        <p:attrNameLst>
                                          <p:attrName>ppt_h</p:attrName>
                                        </p:attrNameLst>
                                      </p:cBhvr>
                                      <p:tavLst>
                                        <p:tav tm="0">
                                          <p:val>
                                            <p:fltVal val="0"/>
                                          </p:val>
                                        </p:tav>
                                        <p:tav tm="100000">
                                          <p:val>
                                            <p:strVal val="#ppt_h"/>
                                          </p:val>
                                        </p:tav>
                                      </p:tavLst>
                                    </p:anim>
                                    <p:animEffect transition="in" filter="fade">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alphaModFix amt="24000"/>
          </a:blip>
          <a:stretch>
            <a:fillRect/>
          </a:stretch>
        </a:blipFill>
        <a:effectLst/>
      </p:bgPr>
    </p:bg>
    <p:spTree>
      <p:nvGrpSpPr>
        <p:cNvPr id="1" name=""/>
        <p:cNvGrpSpPr/>
        <p:nvPr/>
      </p:nvGrpSpPr>
      <p:grpSpPr>
        <a:xfrm>
          <a:off x="0" y="0"/>
          <a:ext cx="0" cy="0"/>
          <a:chOff x="0" y="0"/>
          <a:chExt cx="0" cy="0"/>
        </a:xfrm>
      </p:grpSpPr>
      <p:sp>
        <p:nvSpPr>
          <p:cNvPr id="4" name="Google Shape;202;p16">
            <a:extLst>
              <a:ext uri="{FF2B5EF4-FFF2-40B4-BE49-F238E27FC236}">
                <a16:creationId xmlns:a16="http://schemas.microsoft.com/office/drawing/2014/main" id="{F7108EF6-5B4D-3B8A-2726-4C93EB29B6A0}"/>
              </a:ext>
            </a:extLst>
          </p:cNvPr>
          <p:cNvSpPr txBox="1">
            <a:spLocks/>
          </p:cNvSpPr>
          <p:nvPr/>
        </p:nvSpPr>
        <p:spPr>
          <a:xfrm>
            <a:off x="0" y="0"/>
            <a:ext cx="7746609" cy="695045"/>
          </a:xfrm>
          <a:prstGeom prst="rect">
            <a:avLst/>
          </a:prstGeom>
          <a:noFill/>
          <a:ln>
            <a:noFill/>
          </a:ln>
        </p:spPr>
        <p:txBody>
          <a:bodyPr spcFirstLastPara="1" vert="horz" wrap="square" lIns="91425" tIns="45700" rIns="91425" bIns="4570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buClr>
                <a:srgbClr val="2F5496"/>
              </a:buClr>
              <a:buSzPts val="3600"/>
              <a:buFont typeface="Arial Black"/>
              <a:buNone/>
            </a:pPr>
            <a:r>
              <a:rPr lang="en-US" sz="3600" dirty="0">
                <a:solidFill>
                  <a:srgbClr val="2F5496"/>
                </a:solidFill>
                <a:latin typeface="Arial Black"/>
                <a:ea typeface="Arial Black"/>
                <a:cs typeface="Arial Black"/>
                <a:sym typeface="Arial Black"/>
              </a:rPr>
              <a:t>RFM CORRELATION HEATMAP</a:t>
            </a:r>
          </a:p>
        </p:txBody>
      </p:sp>
      <p:sp>
        <p:nvSpPr>
          <p:cNvPr id="6" name="Rectangle 5">
            <a:extLst>
              <a:ext uri="{FF2B5EF4-FFF2-40B4-BE49-F238E27FC236}">
                <a16:creationId xmlns:a16="http://schemas.microsoft.com/office/drawing/2014/main" id="{4048CAA1-A316-49C8-CCAC-77EA015F8B83}"/>
              </a:ext>
            </a:extLst>
          </p:cNvPr>
          <p:cNvSpPr/>
          <p:nvPr/>
        </p:nvSpPr>
        <p:spPr>
          <a:xfrm>
            <a:off x="6625882" y="961655"/>
            <a:ext cx="5460099" cy="6317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90000"/>
              </a:lnSpc>
              <a:spcBef>
                <a:spcPts val="1000"/>
              </a:spcBef>
              <a:buClr>
                <a:schemeClr val="dk1"/>
              </a:buClr>
              <a:buSzPts val="2400"/>
            </a:pPr>
            <a:r>
              <a:rPr lang="en-US" dirty="0"/>
              <a:t>1. We can see that Recency is highly correlated with the RFM value.</a:t>
            </a:r>
          </a:p>
        </p:txBody>
      </p:sp>
      <p:sp>
        <p:nvSpPr>
          <p:cNvPr id="7" name="Rectangle 6">
            <a:extLst>
              <a:ext uri="{FF2B5EF4-FFF2-40B4-BE49-F238E27FC236}">
                <a16:creationId xmlns:a16="http://schemas.microsoft.com/office/drawing/2014/main" id="{7F4C5E4B-CF4B-5379-4529-235D0547E204}"/>
              </a:ext>
            </a:extLst>
          </p:cNvPr>
          <p:cNvSpPr/>
          <p:nvPr/>
        </p:nvSpPr>
        <p:spPr>
          <a:xfrm>
            <a:off x="6625882" y="2075107"/>
            <a:ext cx="5460099" cy="5876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90000"/>
              </a:lnSpc>
              <a:spcBef>
                <a:spcPts val="1000"/>
              </a:spcBef>
              <a:buClr>
                <a:schemeClr val="dk1"/>
              </a:buClr>
              <a:buSzPts val="2400"/>
            </a:pPr>
            <a:r>
              <a:rPr lang="en-US" dirty="0"/>
              <a:t>2. Frequency and Monetary are moderately correlated with the RFM.</a:t>
            </a:r>
          </a:p>
        </p:txBody>
      </p:sp>
      <p:sp>
        <p:nvSpPr>
          <p:cNvPr id="8" name="Google Shape;210;p17">
            <a:extLst>
              <a:ext uri="{FF2B5EF4-FFF2-40B4-BE49-F238E27FC236}">
                <a16:creationId xmlns:a16="http://schemas.microsoft.com/office/drawing/2014/main" id="{EB08C408-2F0B-1E3A-5F3A-12719062CA6C}"/>
              </a:ext>
            </a:extLst>
          </p:cNvPr>
          <p:cNvSpPr txBox="1">
            <a:spLocks/>
          </p:cNvSpPr>
          <p:nvPr/>
        </p:nvSpPr>
        <p:spPr>
          <a:xfrm>
            <a:off x="0" y="4042826"/>
            <a:ext cx="8013896" cy="695045"/>
          </a:xfrm>
          <a:prstGeom prst="rect">
            <a:avLst/>
          </a:prstGeom>
          <a:noFill/>
          <a:ln>
            <a:noFill/>
          </a:ln>
        </p:spPr>
        <p:txBody>
          <a:bodyPr spcFirstLastPara="1" vert="horz" wrap="square" lIns="91425" tIns="45700" rIns="91425" bIns="45700" rtlCol="0" anchor="b" anchorCtr="0">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0"/>
              </a:spcBef>
              <a:buClr>
                <a:srgbClr val="2F5496"/>
              </a:buClr>
              <a:buSzPts val="3600"/>
              <a:buFont typeface="Arial Black"/>
              <a:buNone/>
            </a:pPr>
            <a:r>
              <a:rPr lang="en-US" sz="3600" dirty="0">
                <a:solidFill>
                  <a:srgbClr val="2F5496"/>
                </a:solidFill>
                <a:latin typeface="Arial Black"/>
                <a:ea typeface="Arial Black"/>
                <a:cs typeface="Arial Black"/>
                <a:sym typeface="Arial Black"/>
              </a:rPr>
              <a:t>Scaling for CLUSTERING Analysis</a:t>
            </a:r>
          </a:p>
        </p:txBody>
      </p:sp>
      <p:sp>
        <p:nvSpPr>
          <p:cNvPr id="9" name="Rectangle 8">
            <a:extLst>
              <a:ext uri="{FF2B5EF4-FFF2-40B4-BE49-F238E27FC236}">
                <a16:creationId xmlns:a16="http://schemas.microsoft.com/office/drawing/2014/main" id="{5E8AB3B5-AEEE-E964-9C03-24EC9BC98ADB}"/>
              </a:ext>
            </a:extLst>
          </p:cNvPr>
          <p:cNvSpPr/>
          <p:nvPr/>
        </p:nvSpPr>
        <p:spPr>
          <a:xfrm>
            <a:off x="211015" y="4847216"/>
            <a:ext cx="2546254" cy="17011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90000"/>
              </a:lnSpc>
              <a:spcBef>
                <a:spcPts val="1000"/>
              </a:spcBef>
              <a:buClr>
                <a:schemeClr val="dk1"/>
              </a:buClr>
              <a:buSzPts val="2400"/>
            </a:pPr>
            <a:r>
              <a:rPr lang="en-US" sz="2000" b="1" dirty="0"/>
              <a:t>1. Log Transformation of Features like Recency Frequency and Monetary</a:t>
            </a:r>
            <a:endParaRPr lang="en-US" sz="2000" b="1" dirty="0">
              <a:solidFill>
                <a:schemeClr val="bg1"/>
              </a:solidFill>
            </a:endParaRPr>
          </a:p>
        </p:txBody>
      </p:sp>
      <p:sp>
        <p:nvSpPr>
          <p:cNvPr id="10" name="Rectangle 9">
            <a:extLst>
              <a:ext uri="{FF2B5EF4-FFF2-40B4-BE49-F238E27FC236}">
                <a16:creationId xmlns:a16="http://schemas.microsoft.com/office/drawing/2014/main" id="{6CEB1F3F-5DAC-DE5F-3A8D-61B88CDD6805}"/>
              </a:ext>
            </a:extLst>
          </p:cNvPr>
          <p:cNvSpPr/>
          <p:nvPr/>
        </p:nvSpPr>
        <p:spPr>
          <a:xfrm>
            <a:off x="3549746" y="4847215"/>
            <a:ext cx="2274279" cy="17011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90000"/>
              </a:lnSpc>
              <a:spcBef>
                <a:spcPts val="1000"/>
              </a:spcBef>
              <a:buClr>
                <a:schemeClr val="dk1"/>
              </a:buClr>
              <a:buSzPts val="2400"/>
            </a:pPr>
            <a:r>
              <a:rPr lang="en-US" b="1" dirty="0">
                <a:solidFill>
                  <a:schemeClr val="bg1"/>
                </a:solidFill>
              </a:rPr>
              <a:t>2. </a:t>
            </a:r>
            <a:r>
              <a:rPr lang="en-US" sz="2000" b="1" dirty="0">
                <a:solidFill>
                  <a:schemeClr val="bg1"/>
                </a:solidFill>
                <a:ea typeface="Calibri"/>
                <a:cs typeface="Calibri"/>
                <a:sym typeface="Calibri"/>
              </a:rPr>
              <a:t>Standard Scaler on X variables, (0) mean and (1)  as standard deviation </a:t>
            </a:r>
            <a:endParaRPr lang="en-US" sz="2000" b="1" dirty="0">
              <a:solidFill>
                <a:schemeClr val="bg1"/>
              </a:solidFill>
            </a:endParaRPr>
          </a:p>
        </p:txBody>
      </p:sp>
      <p:sp>
        <p:nvSpPr>
          <p:cNvPr id="11" name="Arrow: Right 10">
            <a:extLst>
              <a:ext uri="{FF2B5EF4-FFF2-40B4-BE49-F238E27FC236}">
                <a16:creationId xmlns:a16="http://schemas.microsoft.com/office/drawing/2014/main" id="{014C2F17-24D6-1E4C-8F75-29A4302C96BA}"/>
              </a:ext>
            </a:extLst>
          </p:cNvPr>
          <p:cNvSpPr/>
          <p:nvPr/>
        </p:nvSpPr>
        <p:spPr>
          <a:xfrm>
            <a:off x="2776024" y="5535627"/>
            <a:ext cx="773722" cy="484632"/>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Arrow: Right 13">
            <a:extLst>
              <a:ext uri="{FF2B5EF4-FFF2-40B4-BE49-F238E27FC236}">
                <a16:creationId xmlns:a16="http://schemas.microsoft.com/office/drawing/2014/main" id="{F6239B9E-F46F-22F6-C648-FE520582ABB9}"/>
              </a:ext>
            </a:extLst>
          </p:cNvPr>
          <p:cNvSpPr/>
          <p:nvPr/>
        </p:nvSpPr>
        <p:spPr>
          <a:xfrm>
            <a:off x="5824024" y="5245039"/>
            <a:ext cx="1786598" cy="1030457"/>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Followed by</a:t>
            </a:r>
            <a:endParaRPr lang="en-IN" sz="2000" b="1" dirty="0"/>
          </a:p>
        </p:txBody>
      </p:sp>
      <p:sp>
        <p:nvSpPr>
          <p:cNvPr id="15" name="Rectangle 14">
            <a:extLst>
              <a:ext uri="{FF2B5EF4-FFF2-40B4-BE49-F238E27FC236}">
                <a16:creationId xmlns:a16="http://schemas.microsoft.com/office/drawing/2014/main" id="{5A7A7CCA-9BCA-8212-F60D-08FFD0F6A367}"/>
              </a:ext>
            </a:extLst>
          </p:cNvPr>
          <p:cNvSpPr/>
          <p:nvPr/>
        </p:nvSpPr>
        <p:spPr>
          <a:xfrm>
            <a:off x="7610622" y="5433737"/>
            <a:ext cx="1308295" cy="5280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90000"/>
              </a:lnSpc>
              <a:spcBef>
                <a:spcPts val="1000"/>
              </a:spcBef>
              <a:buClr>
                <a:schemeClr val="dk1"/>
              </a:buClr>
              <a:buSzPts val="2400"/>
            </a:pPr>
            <a:r>
              <a:rPr lang="en-US" sz="2000" b="1" dirty="0">
                <a:solidFill>
                  <a:schemeClr val="bg1"/>
                </a:solidFill>
              </a:rPr>
              <a:t>Modelling</a:t>
            </a:r>
          </a:p>
        </p:txBody>
      </p:sp>
      <p:sp>
        <p:nvSpPr>
          <p:cNvPr id="16" name="Arrow: Right 15">
            <a:extLst>
              <a:ext uri="{FF2B5EF4-FFF2-40B4-BE49-F238E27FC236}">
                <a16:creationId xmlns:a16="http://schemas.microsoft.com/office/drawing/2014/main" id="{E720CCDA-6FF8-7FD3-6742-288AFECEF4F9}"/>
              </a:ext>
            </a:extLst>
          </p:cNvPr>
          <p:cNvSpPr/>
          <p:nvPr/>
        </p:nvSpPr>
        <p:spPr>
          <a:xfrm>
            <a:off x="8918917" y="5455452"/>
            <a:ext cx="773722" cy="484632"/>
          </a:xfrm>
          <a:prstGeom prst="rightArrow">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F41A2E7-4C54-697B-11DF-DCBDDC8D4420}"/>
              </a:ext>
            </a:extLst>
          </p:cNvPr>
          <p:cNvSpPr/>
          <p:nvPr/>
        </p:nvSpPr>
        <p:spPr>
          <a:xfrm>
            <a:off x="9692639" y="5392137"/>
            <a:ext cx="2288346" cy="5280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90000"/>
              </a:lnSpc>
              <a:spcBef>
                <a:spcPts val="1000"/>
              </a:spcBef>
              <a:buClr>
                <a:schemeClr val="dk1"/>
              </a:buClr>
              <a:buSzPts val="2400"/>
            </a:pPr>
            <a:r>
              <a:rPr lang="en-US" sz="2000" b="1" dirty="0">
                <a:solidFill>
                  <a:schemeClr val="bg1"/>
                </a:solidFill>
              </a:rPr>
              <a:t>Clustering Analysis</a:t>
            </a:r>
          </a:p>
        </p:txBody>
      </p:sp>
      <p:pic>
        <p:nvPicPr>
          <p:cNvPr id="18" name="Google Shape;90;p1">
            <a:extLst>
              <a:ext uri="{FF2B5EF4-FFF2-40B4-BE49-F238E27FC236}">
                <a16:creationId xmlns:a16="http://schemas.microsoft.com/office/drawing/2014/main" id="{77F6E905-F167-B65C-C5B6-D8AA1D85D7A8}"/>
              </a:ext>
            </a:extLst>
          </p:cNvPr>
          <p:cNvPicPr preferRelativeResize="0"/>
          <p:nvPr/>
        </p:nvPicPr>
        <p:blipFill rotWithShape="1">
          <a:blip r:embed="rId3">
            <a:alphaModFix/>
          </a:blip>
          <a:srcRect/>
          <a:stretch/>
        </p:blipFill>
        <p:spPr>
          <a:xfrm>
            <a:off x="11173491" y="171123"/>
            <a:ext cx="685296" cy="631788"/>
          </a:xfrm>
          <a:prstGeom prst="rect">
            <a:avLst/>
          </a:prstGeom>
          <a:noFill/>
          <a:ln>
            <a:noFill/>
          </a:ln>
        </p:spPr>
      </p:pic>
      <p:pic>
        <p:nvPicPr>
          <p:cNvPr id="3076" name="Picture 4">
            <a:extLst>
              <a:ext uri="{FF2B5EF4-FFF2-40B4-BE49-F238E27FC236}">
                <a16:creationId xmlns:a16="http://schemas.microsoft.com/office/drawing/2014/main" id="{8103D2F6-707E-6FCB-94CD-0A9EFED4EF9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582504"/>
            <a:ext cx="6625882" cy="35262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6009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076"/>
                                        </p:tgtEl>
                                        <p:attrNameLst>
                                          <p:attrName>style.visibility</p:attrName>
                                        </p:attrNameLst>
                                      </p:cBhvr>
                                      <p:to>
                                        <p:strVal val="visible"/>
                                      </p:to>
                                    </p:set>
                                    <p:animEffect transition="in" filter="barn(inVertical)">
                                      <p:cBhvr>
                                        <p:cTn id="7" dur="500"/>
                                        <p:tgtEl>
                                          <p:spTgt spid="3076"/>
                                        </p:tgtEl>
                                      </p:cBhvr>
                                    </p:animEffect>
                                  </p:childTnLst>
                                </p:cTn>
                              </p:par>
                              <p:par>
                                <p:cTn id="8" presetID="53" presetClass="entr" presetSubtype="16"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 calcmode="lin" valueType="num">
                                      <p:cBhvr>
                                        <p:cTn id="10" dur="500" fill="hold"/>
                                        <p:tgtEl>
                                          <p:spTgt spid="7"/>
                                        </p:tgtEl>
                                        <p:attrNameLst>
                                          <p:attrName>ppt_w</p:attrName>
                                        </p:attrNameLst>
                                      </p:cBhvr>
                                      <p:tavLst>
                                        <p:tav tm="0">
                                          <p:val>
                                            <p:fltVal val="0"/>
                                          </p:val>
                                        </p:tav>
                                        <p:tav tm="100000">
                                          <p:val>
                                            <p:strVal val="#ppt_w"/>
                                          </p:val>
                                        </p:tav>
                                      </p:tavLst>
                                    </p:anim>
                                    <p:anim calcmode="lin" valueType="num">
                                      <p:cBhvr>
                                        <p:cTn id="11" dur="500" fill="hold"/>
                                        <p:tgtEl>
                                          <p:spTgt spid="7"/>
                                        </p:tgtEl>
                                        <p:attrNameLst>
                                          <p:attrName>ppt_h</p:attrName>
                                        </p:attrNameLst>
                                      </p:cBhvr>
                                      <p:tavLst>
                                        <p:tav tm="0">
                                          <p:val>
                                            <p:fltVal val="0"/>
                                          </p:val>
                                        </p:tav>
                                        <p:tav tm="100000">
                                          <p:val>
                                            <p:strVal val="#ppt_h"/>
                                          </p:val>
                                        </p:tav>
                                      </p:tavLst>
                                    </p:anim>
                                    <p:animEffect transition="in" filter="fade">
                                      <p:cBhvr>
                                        <p:cTn id="12" dur="500"/>
                                        <p:tgtEl>
                                          <p:spTgt spid="7"/>
                                        </p:tgtEl>
                                      </p:cBhvr>
                                    </p:animEffect>
                                  </p:childTnLst>
                                </p:cTn>
                              </p:par>
                              <p:par>
                                <p:cTn id="13" presetID="53" presetClass="entr" presetSubtype="16"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p:cTn id="15" dur="500" fill="hold"/>
                                        <p:tgtEl>
                                          <p:spTgt spid="9"/>
                                        </p:tgtEl>
                                        <p:attrNameLst>
                                          <p:attrName>ppt_w</p:attrName>
                                        </p:attrNameLst>
                                      </p:cBhvr>
                                      <p:tavLst>
                                        <p:tav tm="0">
                                          <p:val>
                                            <p:fltVal val="0"/>
                                          </p:val>
                                        </p:tav>
                                        <p:tav tm="100000">
                                          <p:val>
                                            <p:strVal val="#ppt_w"/>
                                          </p:val>
                                        </p:tav>
                                      </p:tavLst>
                                    </p:anim>
                                    <p:anim calcmode="lin" valueType="num">
                                      <p:cBhvr>
                                        <p:cTn id="16" dur="500" fill="hold"/>
                                        <p:tgtEl>
                                          <p:spTgt spid="9"/>
                                        </p:tgtEl>
                                        <p:attrNameLst>
                                          <p:attrName>ppt_h</p:attrName>
                                        </p:attrNameLst>
                                      </p:cBhvr>
                                      <p:tavLst>
                                        <p:tav tm="0">
                                          <p:val>
                                            <p:fltVal val="0"/>
                                          </p:val>
                                        </p:tav>
                                        <p:tav tm="100000">
                                          <p:val>
                                            <p:strVal val="#ppt_h"/>
                                          </p:val>
                                        </p:tav>
                                      </p:tavLst>
                                    </p:anim>
                                    <p:animEffect transition="in" filter="fade">
                                      <p:cBhvr>
                                        <p:cTn id="17" dur="500"/>
                                        <p:tgtEl>
                                          <p:spTgt spid="9"/>
                                        </p:tgtEl>
                                      </p:cBhvr>
                                    </p:animEffect>
                                  </p:childTnLst>
                                </p:cTn>
                              </p:par>
                              <p:par>
                                <p:cTn id="18" presetID="53" presetClass="entr" presetSubtype="16" fill="hold" grpId="0" nodeType="withEffect">
                                  <p:stCondLst>
                                    <p:cond delay="0"/>
                                  </p:stCondLst>
                                  <p:childTnLst>
                                    <p:set>
                                      <p:cBhvr>
                                        <p:cTn id="19" dur="1" fill="hold">
                                          <p:stCondLst>
                                            <p:cond delay="0"/>
                                          </p:stCondLst>
                                        </p:cTn>
                                        <p:tgtEl>
                                          <p:spTgt spid="10"/>
                                        </p:tgtEl>
                                        <p:attrNameLst>
                                          <p:attrName>style.visibility</p:attrName>
                                        </p:attrNameLst>
                                      </p:cBhvr>
                                      <p:to>
                                        <p:strVal val="visible"/>
                                      </p:to>
                                    </p:set>
                                    <p:anim calcmode="lin" valueType="num">
                                      <p:cBhvr>
                                        <p:cTn id="20" dur="500" fill="hold"/>
                                        <p:tgtEl>
                                          <p:spTgt spid="10"/>
                                        </p:tgtEl>
                                        <p:attrNameLst>
                                          <p:attrName>ppt_w</p:attrName>
                                        </p:attrNameLst>
                                      </p:cBhvr>
                                      <p:tavLst>
                                        <p:tav tm="0">
                                          <p:val>
                                            <p:fltVal val="0"/>
                                          </p:val>
                                        </p:tav>
                                        <p:tav tm="100000">
                                          <p:val>
                                            <p:strVal val="#ppt_w"/>
                                          </p:val>
                                        </p:tav>
                                      </p:tavLst>
                                    </p:anim>
                                    <p:anim calcmode="lin" valueType="num">
                                      <p:cBhvr>
                                        <p:cTn id="21" dur="500" fill="hold"/>
                                        <p:tgtEl>
                                          <p:spTgt spid="10"/>
                                        </p:tgtEl>
                                        <p:attrNameLst>
                                          <p:attrName>ppt_h</p:attrName>
                                        </p:attrNameLst>
                                      </p:cBhvr>
                                      <p:tavLst>
                                        <p:tav tm="0">
                                          <p:val>
                                            <p:fltVal val="0"/>
                                          </p:val>
                                        </p:tav>
                                        <p:tav tm="100000">
                                          <p:val>
                                            <p:strVal val="#ppt_h"/>
                                          </p:val>
                                        </p:tav>
                                      </p:tavLst>
                                    </p:anim>
                                    <p:animEffect transition="in" filter="fade">
                                      <p:cBhvr>
                                        <p:cTn id="22" dur="500"/>
                                        <p:tgtEl>
                                          <p:spTgt spid="10"/>
                                        </p:tgtEl>
                                      </p:cBhvr>
                                    </p:animEffect>
                                  </p:childTnLst>
                                </p:cTn>
                              </p:par>
                              <p:par>
                                <p:cTn id="23" presetID="53" presetClass="entr" presetSubtype="16"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anim calcmode="lin" valueType="num">
                                      <p:cBhvr>
                                        <p:cTn id="25" dur="500" fill="hold"/>
                                        <p:tgtEl>
                                          <p:spTgt spid="15"/>
                                        </p:tgtEl>
                                        <p:attrNameLst>
                                          <p:attrName>ppt_w</p:attrName>
                                        </p:attrNameLst>
                                      </p:cBhvr>
                                      <p:tavLst>
                                        <p:tav tm="0">
                                          <p:val>
                                            <p:fltVal val="0"/>
                                          </p:val>
                                        </p:tav>
                                        <p:tav tm="100000">
                                          <p:val>
                                            <p:strVal val="#ppt_w"/>
                                          </p:val>
                                        </p:tav>
                                      </p:tavLst>
                                    </p:anim>
                                    <p:anim calcmode="lin" valueType="num">
                                      <p:cBhvr>
                                        <p:cTn id="26" dur="500" fill="hold"/>
                                        <p:tgtEl>
                                          <p:spTgt spid="15"/>
                                        </p:tgtEl>
                                        <p:attrNameLst>
                                          <p:attrName>ppt_h</p:attrName>
                                        </p:attrNameLst>
                                      </p:cBhvr>
                                      <p:tavLst>
                                        <p:tav tm="0">
                                          <p:val>
                                            <p:fltVal val="0"/>
                                          </p:val>
                                        </p:tav>
                                        <p:tav tm="100000">
                                          <p:val>
                                            <p:strVal val="#ppt_h"/>
                                          </p:val>
                                        </p:tav>
                                      </p:tavLst>
                                    </p:anim>
                                    <p:animEffect transition="in" filter="fade">
                                      <p:cBhvr>
                                        <p:cTn id="27" dur="500"/>
                                        <p:tgtEl>
                                          <p:spTgt spid="15"/>
                                        </p:tgtEl>
                                      </p:cBhvr>
                                    </p:animEffect>
                                  </p:childTnLst>
                                </p:cTn>
                              </p:par>
                              <p:par>
                                <p:cTn id="28" presetID="53" presetClass="entr" presetSubtype="16" fill="hold" grpId="0" nodeType="withEffect">
                                  <p:stCondLst>
                                    <p:cond delay="0"/>
                                  </p:stCondLst>
                                  <p:childTnLst>
                                    <p:set>
                                      <p:cBhvr>
                                        <p:cTn id="29" dur="1" fill="hold">
                                          <p:stCondLst>
                                            <p:cond delay="0"/>
                                          </p:stCondLst>
                                        </p:cTn>
                                        <p:tgtEl>
                                          <p:spTgt spid="17"/>
                                        </p:tgtEl>
                                        <p:attrNameLst>
                                          <p:attrName>style.visibility</p:attrName>
                                        </p:attrNameLst>
                                      </p:cBhvr>
                                      <p:to>
                                        <p:strVal val="visible"/>
                                      </p:to>
                                    </p:set>
                                    <p:anim calcmode="lin" valueType="num">
                                      <p:cBhvr>
                                        <p:cTn id="30" dur="500" fill="hold"/>
                                        <p:tgtEl>
                                          <p:spTgt spid="17"/>
                                        </p:tgtEl>
                                        <p:attrNameLst>
                                          <p:attrName>ppt_w</p:attrName>
                                        </p:attrNameLst>
                                      </p:cBhvr>
                                      <p:tavLst>
                                        <p:tav tm="0">
                                          <p:val>
                                            <p:fltVal val="0"/>
                                          </p:val>
                                        </p:tav>
                                        <p:tav tm="100000">
                                          <p:val>
                                            <p:strVal val="#ppt_w"/>
                                          </p:val>
                                        </p:tav>
                                      </p:tavLst>
                                    </p:anim>
                                    <p:anim calcmode="lin" valueType="num">
                                      <p:cBhvr>
                                        <p:cTn id="31" dur="500" fill="hold"/>
                                        <p:tgtEl>
                                          <p:spTgt spid="17"/>
                                        </p:tgtEl>
                                        <p:attrNameLst>
                                          <p:attrName>ppt_h</p:attrName>
                                        </p:attrNameLst>
                                      </p:cBhvr>
                                      <p:tavLst>
                                        <p:tav tm="0">
                                          <p:val>
                                            <p:fltVal val="0"/>
                                          </p:val>
                                        </p:tav>
                                        <p:tav tm="100000">
                                          <p:val>
                                            <p:strVal val="#ppt_h"/>
                                          </p:val>
                                        </p:tav>
                                      </p:tavLst>
                                    </p:anim>
                                    <p:animEffect transition="in" filter="fade">
                                      <p:cBhvr>
                                        <p:cTn id="32" dur="500"/>
                                        <p:tgtEl>
                                          <p:spTgt spid="17"/>
                                        </p:tgtEl>
                                      </p:cBhvr>
                                    </p:animEffect>
                                  </p:childTnLst>
                                </p:cTn>
                              </p:par>
                              <p:par>
                                <p:cTn id="33" presetID="53" presetClass="entr" presetSubtype="16" fill="hold" grpId="0" nodeType="withEffect">
                                  <p:stCondLst>
                                    <p:cond delay="0"/>
                                  </p:stCondLst>
                                  <p:childTnLst>
                                    <p:set>
                                      <p:cBhvr>
                                        <p:cTn id="34" dur="1" fill="hold">
                                          <p:stCondLst>
                                            <p:cond delay="0"/>
                                          </p:stCondLst>
                                        </p:cTn>
                                        <p:tgtEl>
                                          <p:spTgt spid="6"/>
                                        </p:tgtEl>
                                        <p:attrNameLst>
                                          <p:attrName>style.visibility</p:attrName>
                                        </p:attrNameLst>
                                      </p:cBhvr>
                                      <p:to>
                                        <p:strVal val="visible"/>
                                      </p:to>
                                    </p:set>
                                    <p:anim calcmode="lin" valueType="num">
                                      <p:cBhvr>
                                        <p:cTn id="35" dur="500" fill="hold"/>
                                        <p:tgtEl>
                                          <p:spTgt spid="6"/>
                                        </p:tgtEl>
                                        <p:attrNameLst>
                                          <p:attrName>ppt_w</p:attrName>
                                        </p:attrNameLst>
                                      </p:cBhvr>
                                      <p:tavLst>
                                        <p:tav tm="0">
                                          <p:val>
                                            <p:fltVal val="0"/>
                                          </p:val>
                                        </p:tav>
                                        <p:tav tm="100000">
                                          <p:val>
                                            <p:strVal val="#ppt_w"/>
                                          </p:val>
                                        </p:tav>
                                      </p:tavLst>
                                    </p:anim>
                                    <p:anim calcmode="lin" valueType="num">
                                      <p:cBhvr>
                                        <p:cTn id="36" dur="500" fill="hold"/>
                                        <p:tgtEl>
                                          <p:spTgt spid="6"/>
                                        </p:tgtEl>
                                        <p:attrNameLst>
                                          <p:attrName>ppt_h</p:attrName>
                                        </p:attrNameLst>
                                      </p:cBhvr>
                                      <p:tavLst>
                                        <p:tav tm="0">
                                          <p:val>
                                            <p:fltVal val="0"/>
                                          </p:val>
                                        </p:tav>
                                        <p:tav tm="100000">
                                          <p:val>
                                            <p:strVal val="#ppt_h"/>
                                          </p:val>
                                        </p:tav>
                                      </p:tavLst>
                                    </p:anim>
                                    <p:animEffect transition="in" filter="fade">
                                      <p:cBhvr>
                                        <p:cTn id="3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9" grpId="0" animBg="1"/>
      <p:bldP spid="10" grpId="0" animBg="1"/>
      <p:bldP spid="15" grpId="0" animBg="1"/>
      <p:bldP spid="17"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alphaModFix amt="21000"/>
          </a:blip>
          <a:stretch>
            <a:fillRect/>
          </a:stretch>
        </a:blipFill>
        <a:effectLst/>
      </p:bgPr>
    </p:bg>
    <p:spTree>
      <p:nvGrpSpPr>
        <p:cNvPr id="1" name=""/>
        <p:cNvGrpSpPr/>
        <p:nvPr/>
      </p:nvGrpSpPr>
      <p:grpSpPr>
        <a:xfrm>
          <a:off x="0" y="0"/>
          <a:ext cx="0" cy="0"/>
          <a:chOff x="0" y="0"/>
          <a:chExt cx="0" cy="0"/>
        </a:xfrm>
      </p:grpSpPr>
      <p:sp>
        <p:nvSpPr>
          <p:cNvPr id="4" name="Google Shape;202;p16">
            <a:extLst>
              <a:ext uri="{FF2B5EF4-FFF2-40B4-BE49-F238E27FC236}">
                <a16:creationId xmlns:a16="http://schemas.microsoft.com/office/drawing/2014/main" id="{E9C7A79E-6B29-4264-ECB9-947CDC565AB2}"/>
              </a:ext>
            </a:extLst>
          </p:cNvPr>
          <p:cNvSpPr txBox="1">
            <a:spLocks/>
          </p:cNvSpPr>
          <p:nvPr/>
        </p:nvSpPr>
        <p:spPr>
          <a:xfrm>
            <a:off x="0" y="0"/>
            <a:ext cx="2222695" cy="695045"/>
          </a:xfrm>
          <a:prstGeom prst="rect">
            <a:avLst/>
          </a:prstGeom>
          <a:noFill/>
          <a:ln>
            <a:noFill/>
          </a:ln>
        </p:spPr>
        <p:txBody>
          <a:bodyPr spcFirstLastPara="1" vert="horz" wrap="square" lIns="91425" tIns="45700" rIns="91425" bIns="4570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buClr>
                <a:srgbClr val="2F5496"/>
              </a:buClr>
              <a:buSzPts val="3600"/>
              <a:buFont typeface="Arial Black"/>
              <a:buNone/>
            </a:pPr>
            <a:r>
              <a:rPr lang="en-US" sz="3600" dirty="0">
                <a:solidFill>
                  <a:srgbClr val="2F5496"/>
                </a:solidFill>
                <a:latin typeface="Arial Black"/>
                <a:ea typeface="Arial Black"/>
                <a:cs typeface="Arial Black"/>
                <a:sym typeface="Arial Black"/>
              </a:rPr>
              <a:t>Pipeline</a:t>
            </a:r>
          </a:p>
        </p:txBody>
      </p:sp>
      <p:pic>
        <p:nvPicPr>
          <p:cNvPr id="6" name="Google Shape;90;p1">
            <a:extLst>
              <a:ext uri="{FF2B5EF4-FFF2-40B4-BE49-F238E27FC236}">
                <a16:creationId xmlns:a16="http://schemas.microsoft.com/office/drawing/2014/main" id="{4F61A0D1-F8FA-15F2-A8BA-8B820FAC2F9B}"/>
              </a:ext>
            </a:extLst>
          </p:cNvPr>
          <p:cNvPicPr preferRelativeResize="0"/>
          <p:nvPr/>
        </p:nvPicPr>
        <p:blipFill rotWithShape="1">
          <a:blip r:embed="rId3">
            <a:alphaModFix/>
          </a:blip>
          <a:srcRect/>
          <a:stretch/>
        </p:blipFill>
        <p:spPr>
          <a:xfrm>
            <a:off x="11173491" y="171123"/>
            <a:ext cx="685296" cy="631788"/>
          </a:xfrm>
          <a:prstGeom prst="rect">
            <a:avLst/>
          </a:prstGeom>
          <a:noFill/>
          <a:ln>
            <a:noFill/>
          </a:ln>
        </p:spPr>
      </p:pic>
      <p:sp>
        <p:nvSpPr>
          <p:cNvPr id="7" name="Arrow: Pentagon 6">
            <a:extLst>
              <a:ext uri="{FF2B5EF4-FFF2-40B4-BE49-F238E27FC236}">
                <a16:creationId xmlns:a16="http://schemas.microsoft.com/office/drawing/2014/main" id="{7B2A2D60-7FD4-F2BA-5C65-5EF2ECC91FC8}"/>
              </a:ext>
            </a:extLst>
          </p:cNvPr>
          <p:cNvSpPr/>
          <p:nvPr/>
        </p:nvSpPr>
        <p:spPr>
          <a:xfrm>
            <a:off x="116057" y="802911"/>
            <a:ext cx="2372748" cy="484632"/>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EXTRACTING DATA</a:t>
            </a:r>
            <a:endParaRPr lang="en-IN" sz="2000" b="1" dirty="0"/>
          </a:p>
        </p:txBody>
      </p:sp>
      <p:sp>
        <p:nvSpPr>
          <p:cNvPr id="8" name="Arrow: Chevron 7">
            <a:extLst>
              <a:ext uri="{FF2B5EF4-FFF2-40B4-BE49-F238E27FC236}">
                <a16:creationId xmlns:a16="http://schemas.microsoft.com/office/drawing/2014/main" id="{F89F2B7D-790E-2F25-20DA-13F949A0B997}"/>
              </a:ext>
            </a:extLst>
          </p:cNvPr>
          <p:cNvSpPr/>
          <p:nvPr/>
        </p:nvSpPr>
        <p:spPr>
          <a:xfrm>
            <a:off x="2408342" y="802911"/>
            <a:ext cx="3170661" cy="484632"/>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DATA CLEANING</a:t>
            </a:r>
            <a:endParaRPr lang="en-IN" sz="2000" dirty="0">
              <a:solidFill>
                <a:schemeClr val="tx1"/>
              </a:solidFill>
            </a:endParaRPr>
          </a:p>
        </p:txBody>
      </p:sp>
      <p:sp>
        <p:nvSpPr>
          <p:cNvPr id="9" name="Arrow: Chevron 8">
            <a:extLst>
              <a:ext uri="{FF2B5EF4-FFF2-40B4-BE49-F238E27FC236}">
                <a16:creationId xmlns:a16="http://schemas.microsoft.com/office/drawing/2014/main" id="{9387CE33-CA3C-271D-76FD-4B3570022459}"/>
              </a:ext>
            </a:extLst>
          </p:cNvPr>
          <p:cNvSpPr/>
          <p:nvPr/>
        </p:nvSpPr>
        <p:spPr>
          <a:xfrm>
            <a:off x="5727891" y="802911"/>
            <a:ext cx="3059728" cy="484632"/>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DATA VISUALIZATION</a:t>
            </a:r>
            <a:endParaRPr lang="en-IN" sz="2000" dirty="0">
              <a:solidFill>
                <a:schemeClr val="tx1"/>
              </a:solidFill>
            </a:endParaRPr>
          </a:p>
        </p:txBody>
      </p:sp>
      <p:sp>
        <p:nvSpPr>
          <p:cNvPr id="10" name="Arrow: Chevron 9">
            <a:extLst>
              <a:ext uri="{FF2B5EF4-FFF2-40B4-BE49-F238E27FC236}">
                <a16:creationId xmlns:a16="http://schemas.microsoft.com/office/drawing/2014/main" id="{410E88B6-69A6-8FDA-3C82-5BC99A782D90}"/>
              </a:ext>
            </a:extLst>
          </p:cNvPr>
          <p:cNvSpPr/>
          <p:nvPr/>
        </p:nvSpPr>
        <p:spPr>
          <a:xfrm>
            <a:off x="8787619" y="802911"/>
            <a:ext cx="2910842" cy="484632"/>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solidFill>
              </a:rPr>
              <a:t>RFM ANALYSIS</a:t>
            </a:r>
            <a:endParaRPr lang="en-IN" sz="2000" b="1" dirty="0">
              <a:solidFill>
                <a:schemeClr val="bg1"/>
              </a:solidFill>
            </a:endParaRPr>
          </a:p>
        </p:txBody>
      </p:sp>
      <p:sp>
        <p:nvSpPr>
          <p:cNvPr id="11" name="Arrow: Chevron 10">
            <a:extLst>
              <a:ext uri="{FF2B5EF4-FFF2-40B4-BE49-F238E27FC236}">
                <a16:creationId xmlns:a16="http://schemas.microsoft.com/office/drawing/2014/main" id="{95ED4B15-1222-86B0-E1AD-AB58FC79E520}"/>
              </a:ext>
            </a:extLst>
          </p:cNvPr>
          <p:cNvSpPr/>
          <p:nvPr/>
        </p:nvSpPr>
        <p:spPr>
          <a:xfrm>
            <a:off x="224637" y="3643559"/>
            <a:ext cx="3264764" cy="484632"/>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solidFill>
              </a:rPr>
              <a:t>MODELLING</a:t>
            </a:r>
            <a:endParaRPr lang="en-IN" sz="2000" b="1" dirty="0">
              <a:solidFill>
                <a:schemeClr val="bg1"/>
              </a:solidFill>
            </a:endParaRPr>
          </a:p>
        </p:txBody>
      </p:sp>
      <p:sp>
        <p:nvSpPr>
          <p:cNvPr id="12" name="Arrow: Chevron 11">
            <a:extLst>
              <a:ext uri="{FF2B5EF4-FFF2-40B4-BE49-F238E27FC236}">
                <a16:creationId xmlns:a16="http://schemas.microsoft.com/office/drawing/2014/main" id="{34A06F99-B47C-B6D5-868C-549EA5E06341}"/>
              </a:ext>
            </a:extLst>
          </p:cNvPr>
          <p:cNvSpPr/>
          <p:nvPr/>
        </p:nvSpPr>
        <p:spPr>
          <a:xfrm>
            <a:off x="3723162" y="3610136"/>
            <a:ext cx="4918098" cy="484632"/>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solidFill>
              </a:rPr>
              <a:t>CUSTOMER SEGMENTATION</a:t>
            </a:r>
            <a:endParaRPr lang="en-IN" sz="2000" b="1" dirty="0">
              <a:solidFill>
                <a:schemeClr val="bg1"/>
              </a:solidFill>
            </a:endParaRPr>
          </a:p>
        </p:txBody>
      </p:sp>
      <p:sp>
        <p:nvSpPr>
          <p:cNvPr id="13" name="Arrow: Chevron 12">
            <a:extLst>
              <a:ext uri="{FF2B5EF4-FFF2-40B4-BE49-F238E27FC236}">
                <a16:creationId xmlns:a16="http://schemas.microsoft.com/office/drawing/2014/main" id="{7BBEDFB1-2A55-E170-F89A-04568861CCF9}"/>
              </a:ext>
            </a:extLst>
          </p:cNvPr>
          <p:cNvSpPr/>
          <p:nvPr/>
        </p:nvSpPr>
        <p:spPr>
          <a:xfrm>
            <a:off x="8678209" y="3608053"/>
            <a:ext cx="2910843" cy="484632"/>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solidFill>
              </a:rPr>
              <a:t>CONCLUSION</a:t>
            </a:r>
            <a:endParaRPr lang="en-IN" sz="2000" b="1" dirty="0">
              <a:solidFill>
                <a:schemeClr val="bg1"/>
              </a:solidFill>
            </a:endParaRPr>
          </a:p>
        </p:txBody>
      </p:sp>
      <p:sp>
        <p:nvSpPr>
          <p:cNvPr id="14" name="TextBox 13">
            <a:extLst>
              <a:ext uri="{FF2B5EF4-FFF2-40B4-BE49-F238E27FC236}">
                <a16:creationId xmlns:a16="http://schemas.microsoft.com/office/drawing/2014/main" id="{48CDC103-D326-D51A-8554-CBC41A8C81E4}"/>
              </a:ext>
            </a:extLst>
          </p:cNvPr>
          <p:cNvSpPr txBox="1"/>
          <p:nvPr/>
        </p:nvSpPr>
        <p:spPr>
          <a:xfrm>
            <a:off x="148882" y="1394777"/>
            <a:ext cx="1947204" cy="369332"/>
          </a:xfrm>
          <a:prstGeom prst="rect">
            <a:avLst/>
          </a:prstGeom>
          <a:noFill/>
        </p:spPr>
        <p:txBody>
          <a:bodyPr wrap="square" rtlCol="0">
            <a:spAutoFit/>
          </a:bodyPr>
          <a:lstStyle/>
          <a:p>
            <a:r>
              <a:rPr lang="en-US" dirty="0">
                <a:solidFill>
                  <a:schemeClr val="accent1">
                    <a:lumMod val="50000"/>
                  </a:schemeClr>
                </a:solidFill>
              </a:rPr>
              <a:t>Online Retail</a:t>
            </a:r>
            <a:endParaRPr lang="en-IN" dirty="0">
              <a:solidFill>
                <a:schemeClr val="accent1">
                  <a:lumMod val="50000"/>
                </a:schemeClr>
              </a:solidFill>
            </a:endParaRPr>
          </a:p>
        </p:txBody>
      </p:sp>
      <p:sp>
        <p:nvSpPr>
          <p:cNvPr id="15" name="TextBox 14">
            <a:extLst>
              <a:ext uri="{FF2B5EF4-FFF2-40B4-BE49-F238E27FC236}">
                <a16:creationId xmlns:a16="http://schemas.microsoft.com/office/drawing/2014/main" id="{6EA9EC1D-F139-BFD4-F952-35BF9C0B1037}"/>
              </a:ext>
            </a:extLst>
          </p:cNvPr>
          <p:cNvSpPr txBox="1"/>
          <p:nvPr/>
        </p:nvSpPr>
        <p:spPr>
          <a:xfrm>
            <a:off x="130125" y="1727816"/>
            <a:ext cx="2222695" cy="646331"/>
          </a:xfrm>
          <a:prstGeom prst="rect">
            <a:avLst/>
          </a:prstGeom>
          <a:noFill/>
        </p:spPr>
        <p:txBody>
          <a:bodyPr wrap="square" rtlCol="0">
            <a:spAutoFit/>
          </a:bodyPr>
          <a:lstStyle/>
          <a:p>
            <a:r>
              <a:rPr lang="en-US" dirty="0">
                <a:solidFill>
                  <a:schemeClr val="accent1">
                    <a:lumMod val="50000"/>
                  </a:schemeClr>
                </a:solidFill>
              </a:rPr>
              <a:t>Observation:541908 (shape=8x541908)</a:t>
            </a:r>
            <a:endParaRPr lang="en-IN" dirty="0">
              <a:solidFill>
                <a:schemeClr val="accent1">
                  <a:lumMod val="50000"/>
                </a:schemeClr>
              </a:solidFill>
            </a:endParaRPr>
          </a:p>
        </p:txBody>
      </p:sp>
      <p:sp>
        <p:nvSpPr>
          <p:cNvPr id="16" name="TextBox 15">
            <a:extLst>
              <a:ext uri="{FF2B5EF4-FFF2-40B4-BE49-F238E27FC236}">
                <a16:creationId xmlns:a16="http://schemas.microsoft.com/office/drawing/2014/main" id="{0C2B03AF-63A8-1EBF-B6C6-41692AB18F4E}"/>
              </a:ext>
            </a:extLst>
          </p:cNvPr>
          <p:cNvSpPr txBox="1"/>
          <p:nvPr/>
        </p:nvSpPr>
        <p:spPr>
          <a:xfrm>
            <a:off x="2325741" y="1555637"/>
            <a:ext cx="3170661" cy="923330"/>
          </a:xfrm>
          <a:prstGeom prst="rect">
            <a:avLst/>
          </a:prstGeom>
          <a:noFill/>
        </p:spPr>
        <p:txBody>
          <a:bodyPr wrap="square" rtlCol="0">
            <a:spAutoFit/>
          </a:bodyPr>
          <a:lstStyle/>
          <a:p>
            <a:pPr marL="342900" indent="-342900" algn="just">
              <a:buAutoNum type="arabicPeriod"/>
            </a:pPr>
            <a:r>
              <a:rPr lang="en-US" b="0" i="0" dirty="0" err="1">
                <a:solidFill>
                  <a:srgbClr val="FF0000"/>
                </a:solidFill>
                <a:effectLst/>
              </a:rPr>
              <a:t>CustomerID</a:t>
            </a:r>
            <a:r>
              <a:rPr lang="en-US" b="0" i="0" dirty="0">
                <a:solidFill>
                  <a:srgbClr val="FF0000"/>
                </a:solidFill>
                <a:effectLst/>
              </a:rPr>
              <a:t>- approx. 25 % of items(</a:t>
            </a:r>
            <a:r>
              <a:rPr lang="en-US" b="0" i="0" dirty="0" err="1">
                <a:solidFill>
                  <a:srgbClr val="FF0000"/>
                </a:solidFill>
                <a:effectLst/>
              </a:rPr>
              <a:t>i.e</a:t>
            </a:r>
            <a:r>
              <a:rPr lang="en-US" b="0" i="0" dirty="0">
                <a:solidFill>
                  <a:srgbClr val="FF0000"/>
                </a:solidFill>
                <a:effectLst/>
              </a:rPr>
              <a:t> 135080)</a:t>
            </a:r>
          </a:p>
          <a:p>
            <a:pPr algn="just"/>
            <a:r>
              <a:rPr lang="en-US" dirty="0">
                <a:solidFill>
                  <a:srgbClr val="FF0000"/>
                </a:solidFill>
              </a:rPr>
              <a:t>2. Description – 1454</a:t>
            </a:r>
          </a:p>
        </p:txBody>
      </p:sp>
      <p:sp>
        <p:nvSpPr>
          <p:cNvPr id="17" name="Google Shape;116;p5">
            <a:extLst>
              <a:ext uri="{FF2B5EF4-FFF2-40B4-BE49-F238E27FC236}">
                <a16:creationId xmlns:a16="http://schemas.microsoft.com/office/drawing/2014/main" id="{30FF7A35-0208-7327-9F5C-3D40B8B30A31}"/>
              </a:ext>
            </a:extLst>
          </p:cNvPr>
          <p:cNvSpPr txBox="1">
            <a:spLocks/>
          </p:cNvSpPr>
          <p:nvPr/>
        </p:nvSpPr>
        <p:spPr>
          <a:xfrm>
            <a:off x="2352820" y="1308916"/>
            <a:ext cx="2863364" cy="325461"/>
          </a:xfrm>
          <a:prstGeom prst="rect">
            <a:avLst/>
          </a:prstGeom>
          <a:solidFill>
            <a:schemeClr val="bg1"/>
          </a:solidFill>
          <a:ln>
            <a:noFill/>
          </a:ln>
        </p:spPr>
        <p:txBody>
          <a:bodyPr spcFirstLastPara="1" vert="horz" wrap="square" lIns="91425" tIns="45700" rIns="91425" bIns="45700"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buClr>
                <a:srgbClr val="2F5496"/>
              </a:buClr>
              <a:buSzPts val="3600"/>
              <a:buFont typeface="Arial Black"/>
              <a:buNone/>
            </a:pPr>
            <a:r>
              <a:rPr lang="en-US" sz="1500" dirty="0">
                <a:solidFill>
                  <a:srgbClr val="FF0000"/>
                </a:solidFill>
                <a:latin typeface="Arial Black"/>
                <a:ea typeface="Arial Black"/>
                <a:cs typeface="Arial Black"/>
                <a:sym typeface="Arial Black"/>
              </a:rPr>
              <a:t>Checking Missing data</a:t>
            </a:r>
          </a:p>
        </p:txBody>
      </p:sp>
      <p:sp>
        <p:nvSpPr>
          <p:cNvPr id="18" name="Google Shape;116;p5">
            <a:extLst>
              <a:ext uri="{FF2B5EF4-FFF2-40B4-BE49-F238E27FC236}">
                <a16:creationId xmlns:a16="http://schemas.microsoft.com/office/drawing/2014/main" id="{01380B25-1C63-DBD5-38D9-49893ACBF474}"/>
              </a:ext>
            </a:extLst>
          </p:cNvPr>
          <p:cNvSpPr txBox="1">
            <a:spLocks/>
          </p:cNvSpPr>
          <p:nvPr/>
        </p:nvSpPr>
        <p:spPr>
          <a:xfrm>
            <a:off x="2297298" y="2326651"/>
            <a:ext cx="2403424" cy="354321"/>
          </a:xfrm>
          <a:prstGeom prst="rect">
            <a:avLst/>
          </a:prstGeom>
          <a:noFill/>
          <a:ln>
            <a:noFill/>
          </a:ln>
        </p:spPr>
        <p:txBody>
          <a:bodyPr spcFirstLastPara="1" vert="horz" wrap="square" lIns="91425" tIns="45700" rIns="91425" bIns="45700"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buClr>
                <a:srgbClr val="2F5496"/>
              </a:buClr>
              <a:buSzPts val="3600"/>
              <a:buFont typeface="Arial Black"/>
              <a:buNone/>
            </a:pPr>
            <a:r>
              <a:rPr lang="en-US" sz="1500" dirty="0">
                <a:solidFill>
                  <a:srgbClr val="FF0000"/>
                </a:solidFill>
                <a:latin typeface="Arial Black"/>
                <a:ea typeface="Arial Black"/>
                <a:cs typeface="Arial Black"/>
                <a:sym typeface="Arial Black"/>
              </a:rPr>
              <a:t>Checking duplicates</a:t>
            </a:r>
          </a:p>
        </p:txBody>
      </p:sp>
      <p:sp>
        <p:nvSpPr>
          <p:cNvPr id="22" name="TextBox 21">
            <a:extLst>
              <a:ext uri="{FF2B5EF4-FFF2-40B4-BE49-F238E27FC236}">
                <a16:creationId xmlns:a16="http://schemas.microsoft.com/office/drawing/2014/main" id="{C6AF1103-4F12-0816-E452-9FFBC9699E73}"/>
              </a:ext>
            </a:extLst>
          </p:cNvPr>
          <p:cNvSpPr txBox="1"/>
          <p:nvPr/>
        </p:nvSpPr>
        <p:spPr>
          <a:xfrm>
            <a:off x="2325741" y="2617360"/>
            <a:ext cx="3253262" cy="800219"/>
          </a:xfrm>
          <a:prstGeom prst="rect">
            <a:avLst/>
          </a:prstGeom>
          <a:solidFill>
            <a:schemeClr val="bg1"/>
          </a:solidFill>
        </p:spPr>
        <p:txBody>
          <a:bodyPr wrap="square" rtlCol="0">
            <a:spAutoFit/>
          </a:bodyPr>
          <a:lstStyle/>
          <a:p>
            <a:pPr algn="l"/>
            <a:r>
              <a:rPr lang="en-US" sz="1500" b="0" i="0" dirty="0">
                <a:solidFill>
                  <a:srgbClr val="FF0000"/>
                </a:solidFill>
                <a:effectLst/>
                <a:latin typeface="Roboto" panose="020B0604020202020204" pitchFamily="2" charset="0"/>
              </a:rPr>
              <a:t>5225 data points were </a:t>
            </a:r>
          </a:p>
          <a:p>
            <a:pPr algn="l"/>
            <a:r>
              <a:rPr lang="en-US" sz="1500" b="0" i="0" dirty="0">
                <a:solidFill>
                  <a:srgbClr val="FF0000"/>
                </a:solidFill>
                <a:effectLst/>
                <a:latin typeface="Roboto" panose="020B0604020202020204" pitchFamily="2" charset="0"/>
              </a:rPr>
              <a:t>Duplicated</a:t>
            </a:r>
          </a:p>
          <a:p>
            <a:r>
              <a:rPr lang="en-US" sz="1600" b="1" dirty="0">
                <a:solidFill>
                  <a:schemeClr val="accent1">
                    <a:lumMod val="50000"/>
                  </a:schemeClr>
                </a:solidFill>
              </a:rPr>
              <a:t>401604  DATA POINT LEFT</a:t>
            </a:r>
            <a:endParaRPr lang="en-US" sz="1500" b="1" i="0" dirty="0">
              <a:solidFill>
                <a:srgbClr val="FF0000"/>
              </a:solidFill>
              <a:effectLst/>
              <a:latin typeface="Roboto" panose="020B0604020202020204" pitchFamily="2" charset="0"/>
            </a:endParaRPr>
          </a:p>
        </p:txBody>
      </p:sp>
      <p:sp>
        <p:nvSpPr>
          <p:cNvPr id="23" name="Arrow: Chevron 22">
            <a:extLst>
              <a:ext uri="{FF2B5EF4-FFF2-40B4-BE49-F238E27FC236}">
                <a16:creationId xmlns:a16="http://schemas.microsoft.com/office/drawing/2014/main" id="{8E386DC1-2579-E1A8-5836-8FB868AAA811}"/>
              </a:ext>
            </a:extLst>
          </p:cNvPr>
          <p:cNvSpPr/>
          <p:nvPr/>
        </p:nvSpPr>
        <p:spPr>
          <a:xfrm>
            <a:off x="17448793" y="819503"/>
            <a:ext cx="2511084" cy="484632"/>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solidFill>
              </a:rPr>
              <a:t>RFM ANALYSIS</a:t>
            </a:r>
            <a:endParaRPr lang="en-IN" sz="2000" b="1" dirty="0">
              <a:solidFill>
                <a:schemeClr val="bg1"/>
              </a:solidFill>
            </a:endParaRPr>
          </a:p>
        </p:txBody>
      </p:sp>
      <p:sp>
        <p:nvSpPr>
          <p:cNvPr id="24" name="TextBox 23">
            <a:extLst>
              <a:ext uri="{FF2B5EF4-FFF2-40B4-BE49-F238E27FC236}">
                <a16:creationId xmlns:a16="http://schemas.microsoft.com/office/drawing/2014/main" id="{08F0CD37-462A-EB58-FAC3-0297B7ABE8D7}"/>
              </a:ext>
            </a:extLst>
          </p:cNvPr>
          <p:cNvSpPr txBox="1"/>
          <p:nvPr/>
        </p:nvSpPr>
        <p:spPr>
          <a:xfrm>
            <a:off x="8810056" y="1411369"/>
            <a:ext cx="2863364" cy="369332"/>
          </a:xfrm>
          <a:prstGeom prst="rect">
            <a:avLst/>
          </a:prstGeom>
          <a:solidFill>
            <a:schemeClr val="accent1">
              <a:lumMod val="60000"/>
              <a:lumOff val="40000"/>
            </a:schemeClr>
          </a:solidFill>
        </p:spPr>
        <p:txBody>
          <a:bodyPr wrap="square" rtlCol="0">
            <a:spAutoFit/>
          </a:bodyPr>
          <a:lstStyle/>
          <a:p>
            <a:r>
              <a:rPr lang="en-US" dirty="0">
                <a:solidFill>
                  <a:schemeClr val="accent1">
                    <a:lumMod val="50000"/>
                  </a:schemeClr>
                </a:solidFill>
              </a:rPr>
              <a:t>RECENCY: Must be </a:t>
            </a:r>
            <a:r>
              <a:rPr lang="en-US" b="1" dirty="0">
                <a:solidFill>
                  <a:schemeClr val="accent1">
                    <a:lumMod val="50000"/>
                  </a:schemeClr>
                </a:solidFill>
              </a:rPr>
              <a:t>LESS</a:t>
            </a:r>
            <a:endParaRPr lang="en-IN" b="1" dirty="0">
              <a:solidFill>
                <a:schemeClr val="accent1">
                  <a:lumMod val="50000"/>
                </a:schemeClr>
              </a:solidFill>
            </a:endParaRPr>
          </a:p>
        </p:txBody>
      </p:sp>
      <p:sp>
        <p:nvSpPr>
          <p:cNvPr id="25" name="TextBox 24">
            <a:extLst>
              <a:ext uri="{FF2B5EF4-FFF2-40B4-BE49-F238E27FC236}">
                <a16:creationId xmlns:a16="http://schemas.microsoft.com/office/drawing/2014/main" id="{B5C7D354-00FB-0793-2E6D-4CB48B2192C2}"/>
              </a:ext>
            </a:extLst>
          </p:cNvPr>
          <p:cNvSpPr txBox="1"/>
          <p:nvPr/>
        </p:nvSpPr>
        <p:spPr>
          <a:xfrm>
            <a:off x="8810056" y="1843119"/>
            <a:ext cx="2910842" cy="369332"/>
          </a:xfrm>
          <a:prstGeom prst="rect">
            <a:avLst/>
          </a:prstGeom>
          <a:solidFill>
            <a:schemeClr val="accent1">
              <a:lumMod val="60000"/>
              <a:lumOff val="40000"/>
            </a:schemeClr>
          </a:solidFill>
        </p:spPr>
        <p:txBody>
          <a:bodyPr wrap="square" rtlCol="0">
            <a:spAutoFit/>
          </a:bodyPr>
          <a:lstStyle/>
          <a:p>
            <a:r>
              <a:rPr lang="en-US" dirty="0">
                <a:solidFill>
                  <a:schemeClr val="accent1">
                    <a:lumMod val="50000"/>
                  </a:schemeClr>
                </a:solidFill>
              </a:rPr>
              <a:t>FREQUENCY: Must be </a:t>
            </a:r>
            <a:r>
              <a:rPr lang="en-US" b="1" dirty="0">
                <a:solidFill>
                  <a:schemeClr val="accent1">
                    <a:lumMod val="50000"/>
                  </a:schemeClr>
                </a:solidFill>
              </a:rPr>
              <a:t>MORE</a:t>
            </a:r>
            <a:endParaRPr lang="en-IN" b="1" dirty="0">
              <a:solidFill>
                <a:schemeClr val="accent1">
                  <a:lumMod val="50000"/>
                </a:schemeClr>
              </a:solidFill>
            </a:endParaRPr>
          </a:p>
        </p:txBody>
      </p:sp>
      <p:sp>
        <p:nvSpPr>
          <p:cNvPr id="27" name="TextBox 26">
            <a:extLst>
              <a:ext uri="{FF2B5EF4-FFF2-40B4-BE49-F238E27FC236}">
                <a16:creationId xmlns:a16="http://schemas.microsoft.com/office/drawing/2014/main" id="{0FA1109C-12EF-2379-69E5-F7F5457A3C52}"/>
              </a:ext>
            </a:extLst>
          </p:cNvPr>
          <p:cNvSpPr txBox="1"/>
          <p:nvPr/>
        </p:nvSpPr>
        <p:spPr>
          <a:xfrm>
            <a:off x="8810056" y="2305068"/>
            <a:ext cx="2910842" cy="369332"/>
          </a:xfrm>
          <a:prstGeom prst="rect">
            <a:avLst/>
          </a:prstGeom>
          <a:solidFill>
            <a:schemeClr val="accent1">
              <a:lumMod val="60000"/>
              <a:lumOff val="40000"/>
            </a:schemeClr>
          </a:solidFill>
        </p:spPr>
        <p:txBody>
          <a:bodyPr wrap="square" rtlCol="0">
            <a:spAutoFit/>
          </a:bodyPr>
          <a:lstStyle/>
          <a:p>
            <a:r>
              <a:rPr lang="en-US" dirty="0">
                <a:solidFill>
                  <a:schemeClr val="accent1">
                    <a:lumMod val="50000"/>
                  </a:schemeClr>
                </a:solidFill>
              </a:rPr>
              <a:t>MONETARY: Must be </a:t>
            </a:r>
            <a:r>
              <a:rPr lang="en-US" b="1" dirty="0">
                <a:solidFill>
                  <a:schemeClr val="accent1">
                    <a:lumMod val="50000"/>
                  </a:schemeClr>
                </a:solidFill>
              </a:rPr>
              <a:t>MORE</a:t>
            </a:r>
            <a:endParaRPr lang="en-IN" b="1" dirty="0">
              <a:solidFill>
                <a:schemeClr val="accent1">
                  <a:lumMod val="50000"/>
                </a:schemeClr>
              </a:solidFill>
            </a:endParaRPr>
          </a:p>
        </p:txBody>
      </p:sp>
      <p:sp>
        <p:nvSpPr>
          <p:cNvPr id="28" name="TextBox 27">
            <a:extLst>
              <a:ext uri="{FF2B5EF4-FFF2-40B4-BE49-F238E27FC236}">
                <a16:creationId xmlns:a16="http://schemas.microsoft.com/office/drawing/2014/main" id="{A9FD4414-31BE-C1E6-7C43-D7830DF12D43}"/>
              </a:ext>
            </a:extLst>
          </p:cNvPr>
          <p:cNvSpPr txBox="1"/>
          <p:nvPr/>
        </p:nvSpPr>
        <p:spPr>
          <a:xfrm>
            <a:off x="8787619" y="2725586"/>
            <a:ext cx="2933279" cy="323165"/>
          </a:xfrm>
          <a:prstGeom prst="rect">
            <a:avLst/>
          </a:prstGeom>
          <a:solidFill>
            <a:schemeClr val="accent1">
              <a:lumMod val="60000"/>
              <a:lumOff val="40000"/>
            </a:schemeClr>
          </a:solidFill>
        </p:spPr>
        <p:txBody>
          <a:bodyPr wrap="square" rtlCol="0">
            <a:spAutoFit/>
          </a:bodyPr>
          <a:lstStyle/>
          <a:p>
            <a:r>
              <a:rPr lang="en-US" sz="1500" b="1" dirty="0">
                <a:solidFill>
                  <a:schemeClr val="accent1">
                    <a:lumMod val="50000"/>
                  </a:schemeClr>
                </a:solidFill>
              </a:rPr>
              <a:t>Condition: For Best Customers</a:t>
            </a:r>
            <a:endParaRPr lang="en-IN" sz="1500" b="1" dirty="0">
              <a:solidFill>
                <a:schemeClr val="accent1">
                  <a:lumMod val="50000"/>
                </a:schemeClr>
              </a:solidFill>
            </a:endParaRPr>
          </a:p>
        </p:txBody>
      </p:sp>
      <p:sp>
        <p:nvSpPr>
          <p:cNvPr id="29" name="TextBox 28">
            <a:extLst>
              <a:ext uri="{FF2B5EF4-FFF2-40B4-BE49-F238E27FC236}">
                <a16:creationId xmlns:a16="http://schemas.microsoft.com/office/drawing/2014/main" id="{AB77E0A7-11B4-977E-C75D-5BEF3715AEC3}"/>
              </a:ext>
            </a:extLst>
          </p:cNvPr>
          <p:cNvSpPr txBox="1"/>
          <p:nvPr/>
        </p:nvSpPr>
        <p:spPr>
          <a:xfrm>
            <a:off x="330916" y="4474291"/>
            <a:ext cx="2884725" cy="369332"/>
          </a:xfrm>
          <a:prstGeom prst="rect">
            <a:avLst/>
          </a:prstGeom>
          <a:solidFill>
            <a:schemeClr val="accent2">
              <a:lumMod val="75000"/>
            </a:schemeClr>
          </a:solidFill>
        </p:spPr>
        <p:txBody>
          <a:bodyPr wrap="square" rtlCol="0">
            <a:spAutoFit/>
          </a:bodyPr>
          <a:lstStyle/>
          <a:p>
            <a:r>
              <a:rPr lang="en-US" b="1" dirty="0">
                <a:solidFill>
                  <a:schemeClr val="bg1"/>
                </a:solidFill>
              </a:rPr>
              <a:t>Binning (RFM SCORE)</a:t>
            </a:r>
            <a:endParaRPr lang="en-IN" b="1" dirty="0">
              <a:solidFill>
                <a:schemeClr val="bg1"/>
              </a:solidFill>
            </a:endParaRPr>
          </a:p>
        </p:txBody>
      </p:sp>
      <p:sp>
        <p:nvSpPr>
          <p:cNvPr id="30" name="TextBox 29">
            <a:extLst>
              <a:ext uri="{FF2B5EF4-FFF2-40B4-BE49-F238E27FC236}">
                <a16:creationId xmlns:a16="http://schemas.microsoft.com/office/drawing/2014/main" id="{F9B3FD20-8D6D-A853-4BDB-05F916331EA5}"/>
              </a:ext>
            </a:extLst>
          </p:cNvPr>
          <p:cNvSpPr txBox="1"/>
          <p:nvPr/>
        </p:nvSpPr>
        <p:spPr>
          <a:xfrm>
            <a:off x="304800" y="4894040"/>
            <a:ext cx="2910842" cy="369332"/>
          </a:xfrm>
          <a:prstGeom prst="rect">
            <a:avLst/>
          </a:prstGeom>
          <a:solidFill>
            <a:schemeClr val="accent2">
              <a:lumMod val="75000"/>
            </a:schemeClr>
          </a:solidFill>
        </p:spPr>
        <p:txBody>
          <a:bodyPr wrap="square" rtlCol="0">
            <a:spAutoFit/>
          </a:bodyPr>
          <a:lstStyle/>
          <a:p>
            <a:r>
              <a:rPr lang="en-US" b="1" dirty="0">
                <a:solidFill>
                  <a:schemeClr val="bg1"/>
                </a:solidFill>
              </a:rPr>
              <a:t>Binning (RFM combination)</a:t>
            </a:r>
            <a:endParaRPr lang="en-IN" b="1" dirty="0">
              <a:solidFill>
                <a:schemeClr val="bg1"/>
              </a:solidFill>
            </a:endParaRPr>
          </a:p>
        </p:txBody>
      </p:sp>
      <p:sp>
        <p:nvSpPr>
          <p:cNvPr id="31" name="TextBox 30">
            <a:extLst>
              <a:ext uri="{FF2B5EF4-FFF2-40B4-BE49-F238E27FC236}">
                <a16:creationId xmlns:a16="http://schemas.microsoft.com/office/drawing/2014/main" id="{4C4822F6-794B-9B98-7176-3CE9ADC08F26}"/>
              </a:ext>
            </a:extLst>
          </p:cNvPr>
          <p:cNvSpPr txBox="1"/>
          <p:nvPr/>
        </p:nvSpPr>
        <p:spPr>
          <a:xfrm>
            <a:off x="304800" y="5296291"/>
            <a:ext cx="2910842" cy="369332"/>
          </a:xfrm>
          <a:prstGeom prst="rect">
            <a:avLst/>
          </a:prstGeom>
          <a:solidFill>
            <a:schemeClr val="accent2">
              <a:lumMod val="75000"/>
            </a:schemeClr>
          </a:solidFill>
        </p:spPr>
        <p:txBody>
          <a:bodyPr wrap="square" rtlCol="0">
            <a:spAutoFit/>
          </a:bodyPr>
          <a:lstStyle/>
          <a:p>
            <a:r>
              <a:rPr lang="en-US" b="1" dirty="0">
                <a:solidFill>
                  <a:schemeClr val="bg1"/>
                </a:solidFill>
              </a:rPr>
              <a:t>K-Means </a:t>
            </a:r>
            <a:endParaRPr lang="en-IN" b="1" dirty="0">
              <a:solidFill>
                <a:schemeClr val="bg1"/>
              </a:solidFill>
            </a:endParaRPr>
          </a:p>
        </p:txBody>
      </p:sp>
      <p:sp>
        <p:nvSpPr>
          <p:cNvPr id="32" name="TextBox 31">
            <a:extLst>
              <a:ext uri="{FF2B5EF4-FFF2-40B4-BE49-F238E27FC236}">
                <a16:creationId xmlns:a16="http://schemas.microsoft.com/office/drawing/2014/main" id="{070AC7E7-A382-C101-31BF-34156DF1A134}"/>
              </a:ext>
            </a:extLst>
          </p:cNvPr>
          <p:cNvSpPr txBox="1"/>
          <p:nvPr/>
        </p:nvSpPr>
        <p:spPr>
          <a:xfrm>
            <a:off x="304800" y="5698542"/>
            <a:ext cx="2910841" cy="369332"/>
          </a:xfrm>
          <a:prstGeom prst="rect">
            <a:avLst/>
          </a:prstGeom>
          <a:solidFill>
            <a:schemeClr val="accent2">
              <a:lumMod val="75000"/>
            </a:schemeClr>
          </a:solidFill>
        </p:spPr>
        <p:txBody>
          <a:bodyPr wrap="square" rtlCol="0">
            <a:spAutoFit/>
          </a:bodyPr>
          <a:lstStyle/>
          <a:p>
            <a:r>
              <a:rPr lang="en-US" b="1" dirty="0">
                <a:solidFill>
                  <a:schemeClr val="bg1"/>
                </a:solidFill>
              </a:rPr>
              <a:t>Hierarchical </a:t>
            </a:r>
            <a:endParaRPr lang="en-IN" b="1" dirty="0">
              <a:solidFill>
                <a:schemeClr val="bg1"/>
              </a:solidFill>
            </a:endParaRPr>
          </a:p>
        </p:txBody>
      </p:sp>
      <p:sp>
        <p:nvSpPr>
          <p:cNvPr id="33" name="TextBox 32">
            <a:extLst>
              <a:ext uri="{FF2B5EF4-FFF2-40B4-BE49-F238E27FC236}">
                <a16:creationId xmlns:a16="http://schemas.microsoft.com/office/drawing/2014/main" id="{A5F760F3-536B-9FD7-A990-8EE2CD7FF18B}"/>
              </a:ext>
            </a:extLst>
          </p:cNvPr>
          <p:cNvSpPr txBox="1"/>
          <p:nvPr/>
        </p:nvSpPr>
        <p:spPr>
          <a:xfrm>
            <a:off x="295422" y="6133712"/>
            <a:ext cx="2920219" cy="369332"/>
          </a:xfrm>
          <a:prstGeom prst="rect">
            <a:avLst/>
          </a:prstGeom>
          <a:solidFill>
            <a:schemeClr val="accent2">
              <a:lumMod val="75000"/>
            </a:schemeClr>
          </a:solidFill>
        </p:spPr>
        <p:txBody>
          <a:bodyPr wrap="square" rtlCol="0">
            <a:spAutoFit/>
          </a:bodyPr>
          <a:lstStyle/>
          <a:p>
            <a:r>
              <a:rPr lang="en-US" b="1" dirty="0">
                <a:solidFill>
                  <a:schemeClr val="bg1"/>
                </a:solidFill>
              </a:rPr>
              <a:t>DBSCAN Clustering </a:t>
            </a:r>
            <a:endParaRPr lang="en-IN" b="1" dirty="0">
              <a:solidFill>
                <a:schemeClr val="bg1"/>
              </a:solidFill>
            </a:endParaRPr>
          </a:p>
        </p:txBody>
      </p:sp>
    </p:spTree>
    <p:extLst>
      <p:ext uri="{BB962C8B-B14F-4D97-AF65-F5344CB8AC3E}">
        <p14:creationId xmlns:p14="http://schemas.microsoft.com/office/powerpoint/2010/main" val="4089807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down)">
                                      <p:cBhvr>
                                        <p:cTn id="7" dur="500"/>
                                        <p:tgtEl>
                                          <p:spTgt spid="14"/>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wipe(down)">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anim calcmode="lin" valueType="num">
                                      <p:cBhvr additive="base">
                                        <p:cTn id="15" dur="500" fill="hold"/>
                                        <p:tgtEl>
                                          <p:spTgt spid="17"/>
                                        </p:tgtEl>
                                        <p:attrNameLst>
                                          <p:attrName>ppt_x</p:attrName>
                                        </p:attrNameLst>
                                      </p:cBhvr>
                                      <p:tavLst>
                                        <p:tav tm="0">
                                          <p:val>
                                            <p:strVal val="#ppt_x"/>
                                          </p:val>
                                        </p:tav>
                                        <p:tav tm="100000">
                                          <p:val>
                                            <p:strVal val="#ppt_x"/>
                                          </p:val>
                                        </p:tav>
                                      </p:tavLst>
                                    </p:anim>
                                    <p:anim calcmode="lin" valueType="num">
                                      <p:cBhvr additive="base">
                                        <p:cTn id="16"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wipe(down)">
                                      <p:cBhvr>
                                        <p:cTn id="21" dur="500"/>
                                        <p:tgtEl>
                                          <p:spTgt spid="16"/>
                                        </p:tgtEl>
                                      </p:cBhvr>
                                    </p:animEffect>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fade">
                                      <p:cBhvr>
                                        <p:cTn id="26" dur="250"/>
                                        <p:tgtEl>
                                          <p:spTgt spid="18"/>
                                        </p:tgtEl>
                                      </p:cBhvr>
                                    </p:animEffect>
                                    <p:anim calcmode="lin" valueType="num">
                                      <p:cBhvr>
                                        <p:cTn id="27" dur="250" fill="hold"/>
                                        <p:tgtEl>
                                          <p:spTgt spid="18"/>
                                        </p:tgtEl>
                                        <p:attrNameLst>
                                          <p:attrName>ppt_x</p:attrName>
                                        </p:attrNameLst>
                                      </p:cBhvr>
                                      <p:tavLst>
                                        <p:tav tm="0">
                                          <p:val>
                                            <p:strVal val="#ppt_x"/>
                                          </p:val>
                                        </p:tav>
                                        <p:tav tm="100000">
                                          <p:val>
                                            <p:strVal val="#ppt_x"/>
                                          </p:val>
                                        </p:tav>
                                      </p:tavLst>
                                    </p:anim>
                                    <p:anim calcmode="lin" valueType="num">
                                      <p:cBhvr>
                                        <p:cTn id="28" dur="250" fill="hold"/>
                                        <p:tgtEl>
                                          <p:spTgt spid="18"/>
                                        </p:tgtEl>
                                        <p:attrNameLst>
                                          <p:attrName>ppt_y</p:attrName>
                                        </p:attrNameLst>
                                      </p:cBhvr>
                                      <p:tavLst>
                                        <p:tav tm="0">
                                          <p:val>
                                            <p:strVal val="#ppt_y+.1"/>
                                          </p:val>
                                        </p:tav>
                                        <p:tav tm="100000">
                                          <p:val>
                                            <p:strVal val="#ppt_y"/>
                                          </p:val>
                                        </p:tav>
                                      </p:tavLst>
                                    </p:anim>
                                  </p:childTnLst>
                                </p:cTn>
                              </p:par>
                              <p:par>
                                <p:cTn id="29" presetID="22" presetClass="entr" presetSubtype="8" fill="hold" grpId="0" nodeType="with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wipe(left)">
                                      <p:cBhvr>
                                        <p:cTn id="31" dur="500"/>
                                        <p:tgtEl>
                                          <p:spTgt spid="22"/>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4" fill="hold" grpId="0" nodeType="clickEffect">
                                  <p:stCondLst>
                                    <p:cond delay="0"/>
                                  </p:stCondLst>
                                  <p:childTnLst>
                                    <p:set>
                                      <p:cBhvr>
                                        <p:cTn id="35" dur="1" fill="hold">
                                          <p:stCondLst>
                                            <p:cond delay="0"/>
                                          </p:stCondLst>
                                        </p:cTn>
                                        <p:tgtEl>
                                          <p:spTgt spid="24"/>
                                        </p:tgtEl>
                                        <p:attrNameLst>
                                          <p:attrName>style.visibility</p:attrName>
                                        </p:attrNameLst>
                                      </p:cBhvr>
                                      <p:to>
                                        <p:strVal val="visible"/>
                                      </p:to>
                                    </p:set>
                                    <p:animEffect transition="in" filter="wipe(down)">
                                      <p:cBhvr>
                                        <p:cTn id="36" dur="500"/>
                                        <p:tgtEl>
                                          <p:spTgt spid="24"/>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4" fill="hold" grpId="0" nodeType="clickEffect">
                                  <p:stCondLst>
                                    <p:cond delay="0"/>
                                  </p:stCondLst>
                                  <p:childTnLst>
                                    <p:set>
                                      <p:cBhvr>
                                        <p:cTn id="40" dur="1" fill="hold">
                                          <p:stCondLst>
                                            <p:cond delay="0"/>
                                          </p:stCondLst>
                                        </p:cTn>
                                        <p:tgtEl>
                                          <p:spTgt spid="25"/>
                                        </p:tgtEl>
                                        <p:attrNameLst>
                                          <p:attrName>style.visibility</p:attrName>
                                        </p:attrNameLst>
                                      </p:cBhvr>
                                      <p:to>
                                        <p:strVal val="visible"/>
                                      </p:to>
                                    </p:set>
                                    <p:animEffect transition="in" filter="wipe(down)">
                                      <p:cBhvr>
                                        <p:cTn id="41" dur="500"/>
                                        <p:tgtEl>
                                          <p:spTgt spid="25"/>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4" fill="hold" grpId="0" nodeType="clickEffect">
                                  <p:stCondLst>
                                    <p:cond delay="0"/>
                                  </p:stCondLst>
                                  <p:childTnLst>
                                    <p:set>
                                      <p:cBhvr>
                                        <p:cTn id="45" dur="1" fill="hold">
                                          <p:stCondLst>
                                            <p:cond delay="0"/>
                                          </p:stCondLst>
                                        </p:cTn>
                                        <p:tgtEl>
                                          <p:spTgt spid="27"/>
                                        </p:tgtEl>
                                        <p:attrNameLst>
                                          <p:attrName>style.visibility</p:attrName>
                                        </p:attrNameLst>
                                      </p:cBhvr>
                                      <p:to>
                                        <p:strVal val="visible"/>
                                      </p:to>
                                    </p:set>
                                    <p:animEffect transition="in" filter="wipe(down)">
                                      <p:cBhvr>
                                        <p:cTn id="46" dur="500"/>
                                        <p:tgtEl>
                                          <p:spTgt spid="27"/>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4" fill="hold" grpId="0" nodeType="clickEffect">
                                  <p:stCondLst>
                                    <p:cond delay="0"/>
                                  </p:stCondLst>
                                  <p:childTnLst>
                                    <p:set>
                                      <p:cBhvr>
                                        <p:cTn id="50" dur="1" fill="hold">
                                          <p:stCondLst>
                                            <p:cond delay="0"/>
                                          </p:stCondLst>
                                        </p:cTn>
                                        <p:tgtEl>
                                          <p:spTgt spid="28"/>
                                        </p:tgtEl>
                                        <p:attrNameLst>
                                          <p:attrName>style.visibility</p:attrName>
                                        </p:attrNameLst>
                                      </p:cBhvr>
                                      <p:to>
                                        <p:strVal val="visible"/>
                                      </p:to>
                                    </p:set>
                                    <p:animEffect transition="in" filter="wipe(down)">
                                      <p:cBhvr>
                                        <p:cTn id="51" dur="500"/>
                                        <p:tgtEl>
                                          <p:spTgt spid="28"/>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4" fill="hold" grpId="0" nodeType="clickEffect">
                                  <p:stCondLst>
                                    <p:cond delay="0"/>
                                  </p:stCondLst>
                                  <p:childTnLst>
                                    <p:set>
                                      <p:cBhvr>
                                        <p:cTn id="55" dur="1" fill="hold">
                                          <p:stCondLst>
                                            <p:cond delay="0"/>
                                          </p:stCondLst>
                                        </p:cTn>
                                        <p:tgtEl>
                                          <p:spTgt spid="29"/>
                                        </p:tgtEl>
                                        <p:attrNameLst>
                                          <p:attrName>style.visibility</p:attrName>
                                        </p:attrNameLst>
                                      </p:cBhvr>
                                      <p:to>
                                        <p:strVal val="visible"/>
                                      </p:to>
                                    </p:set>
                                    <p:animEffect transition="in" filter="wipe(down)">
                                      <p:cBhvr>
                                        <p:cTn id="56" dur="500"/>
                                        <p:tgtEl>
                                          <p:spTgt spid="29"/>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4" fill="hold" grpId="0" nodeType="clickEffect">
                                  <p:stCondLst>
                                    <p:cond delay="0"/>
                                  </p:stCondLst>
                                  <p:childTnLst>
                                    <p:set>
                                      <p:cBhvr>
                                        <p:cTn id="60" dur="1" fill="hold">
                                          <p:stCondLst>
                                            <p:cond delay="0"/>
                                          </p:stCondLst>
                                        </p:cTn>
                                        <p:tgtEl>
                                          <p:spTgt spid="30"/>
                                        </p:tgtEl>
                                        <p:attrNameLst>
                                          <p:attrName>style.visibility</p:attrName>
                                        </p:attrNameLst>
                                      </p:cBhvr>
                                      <p:to>
                                        <p:strVal val="visible"/>
                                      </p:to>
                                    </p:set>
                                    <p:animEffect transition="in" filter="wipe(down)">
                                      <p:cBhvr>
                                        <p:cTn id="61" dur="500"/>
                                        <p:tgtEl>
                                          <p:spTgt spid="30"/>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4" fill="hold" grpId="0" nodeType="clickEffect">
                                  <p:stCondLst>
                                    <p:cond delay="0"/>
                                  </p:stCondLst>
                                  <p:childTnLst>
                                    <p:set>
                                      <p:cBhvr>
                                        <p:cTn id="65" dur="1" fill="hold">
                                          <p:stCondLst>
                                            <p:cond delay="0"/>
                                          </p:stCondLst>
                                        </p:cTn>
                                        <p:tgtEl>
                                          <p:spTgt spid="31"/>
                                        </p:tgtEl>
                                        <p:attrNameLst>
                                          <p:attrName>style.visibility</p:attrName>
                                        </p:attrNameLst>
                                      </p:cBhvr>
                                      <p:to>
                                        <p:strVal val="visible"/>
                                      </p:to>
                                    </p:set>
                                    <p:animEffect transition="in" filter="wipe(down)">
                                      <p:cBhvr>
                                        <p:cTn id="66" dur="500"/>
                                        <p:tgtEl>
                                          <p:spTgt spid="31"/>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4" fill="hold" grpId="0" nodeType="clickEffect">
                                  <p:stCondLst>
                                    <p:cond delay="0"/>
                                  </p:stCondLst>
                                  <p:childTnLst>
                                    <p:set>
                                      <p:cBhvr>
                                        <p:cTn id="70" dur="1" fill="hold">
                                          <p:stCondLst>
                                            <p:cond delay="0"/>
                                          </p:stCondLst>
                                        </p:cTn>
                                        <p:tgtEl>
                                          <p:spTgt spid="32"/>
                                        </p:tgtEl>
                                        <p:attrNameLst>
                                          <p:attrName>style.visibility</p:attrName>
                                        </p:attrNameLst>
                                      </p:cBhvr>
                                      <p:to>
                                        <p:strVal val="visible"/>
                                      </p:to>
                                    </p:set>
                                    <p:animEffect transition="in" filter="wipe(down)">
                                      <p:cBhvr>
                                        <p:cTn id="71" dur="500"/>
                                        <p:tgtEl>
                                          <p:spTgt spid="32"/>
                                        </p:tgtEl>
                                      </p:cBhvr>
                                    </p:animEffect>
                                  </p:childTnLst>
                                </p:cTn>
                              </p:par>
                            </p:childTnLst>
                          </p:cTn>
                        </p:par>
                      </p:childTnLst>
                    </p:cTn>
                  </p:par>
                  <p:par>
                    <p:cTn id="72" fill="hold">
                      <p:stCondLst>
                        <p:cond delay="indefinite"/>
                      </p:stCondLst>
                      <p:childTnLst>
                        <p:par>
                          <p:cTn id="73" fill="hold">
                            <p:stCondLst>
                              <p:cond delay="0"/>
                            </p:stCondLst>
                            <p:childTnLst>
                              <p:par>
                                <p:cTn id="74" presetID="22" presetClass="entr" presetSubtype="4" fill="hold" grpId="0" nodeType="clickEffect">
                                  <p:stCondLst>
                                    <p:cond delay="0"/>
                                  </p:stCondLst>
                                  <p:childTnLst>
                                    <p:set>
                                      <p:cBhvr>
                                        <p:cTn id="75" dur="1" fill="hold">
                                          <p:stCondLst>
                                            <p:cond delay="0"/>
                                          </p:stCondLst>
                                        </p:cTn>
                                        <p:tgtEl>
                                          <p:spTgt spid="33"/>
                                        </p:tgtEl>
                                        <p:attrNameLst>
                                          <p:attrName>style.visibility</p:attrName>
                                        </p:attrNameLst>
                                      </p:cBhvr>
                                      <p:to>
                                        <p:strVal val="visible"/>
                                      </p:to>
                                    </p:set>
                                    <p:animEffect transition="in" filter="wipe(down)">
                                      <p:cBhvr>
                                        <p:cTn id="76"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p:bldP spid="17" grpId="0" animBg="1"/>
      <p:bldP spid="18" grpId="0"/>
      <p:bldP spid="22" grpId="0" animBg="1"/>
      <p:bldP spid="24" grpId="0" animBg="1"/>
      <p:bldP spid="25" grpId="0" animBg="1"/>
      <p:bldP spid="27" grpId="0" animBg="1"/>
      <p:bldP spid="28" grpId="0" animBg="1"/>
      <p:bldP spid="29" grpId="0" animBg="1"/>
      <p:bldP spid="30" grpId="0" animBg="1"/>
      <p:bldP spid="31" grpId="0" animBg="1"/>
      <p:bldP spid="32" grpId="0" animBg="1"/>
      <p:bldP spid="33"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alphaModFix amt="21000"/>
          </a:blip>
          <a:stretch>
            <a:fillRect/>
          </a:stretch>
        </a:blipFill>
        <a:effectLst/>
      </p:bgPr>
    </p:bg>
    <p:spTree>
      <p:nvGrpSpPr>
        <p:cNvPr id="1" name=""/>
        <p:cNvGrpSpPr/>
        <p:nvPr/>
      </p:nvGrpSpPr>
      <p:grpSpPr>
        <a:xfrm>
          <a:off x="0" y="0"/>
          <a:ext cx="0" cy="0"/>
          <a:chOff x="0" y="0"/>
          <a:chExt cx="0" cy="0"/>
        </a:xfrm>
      </p:grpSpPr>
      <p:pic>
        <p:nvPicPr>
          <p:cNvPr id="31" name="Google Shape;90;p1">
            <a:extLst>
              <a:ext uri="{FF2B5EF4-FFF2-40B4-BE49-F238E27FC236}">
                <a16:creationId xmlns:a16="http://schemas.microsoft.com/office/drawing/2014/main" id="{E780B4BF-6DCD-84F2-D850-93F738E19507}"/>
              </a:ext>
            </a:extLst>
          </p:cNvPr>
          <p:cNvPicPr preferRelativeResize="0"/>
          <p:nvPr/>
        </p:nvPicPr>
        <p:blipFill rotWithShape="1">
          <a:blip r:embed="rId3">
            <a:alphaModFix/>
          </a:blip>
          <a:srcRect/>
          <a:stretch/>
        </p:blipFill>
        <p:spPr>
          <a:xfrm>
            <a:off x="11173491" y="171123"/>
            <a:ext cx="685296" cy="631788"/>
          </a:xfrm>
          <a:prstGeom prst="rect">
            <a:avLst/>
          </a:prstGeom>
          <a:noFill/>
          <a:ln>
            <a:noFill/>
          </a:ln>
        </p:spPr>
      </p:pic>
      <p:sp>
        <p:nvSpPr>
          <p:cNvPr id="38" name="Google Shape;217;p18">
            <a:extLst>
              <a:ext uri="{FF2B5EF4-FFF2-40B4-BE49-F238E27FC236}">
                <a16:creationId xmlns:a16="http://schemas.microsoft.com/office/drawing/2014/main" id="{22511AE5-3ADF-C984-9E17-E0700289F9BD}"/>
              </a:ext>
            </a:extLst>
          </p:cNvPr>
          <p:cNvSpPr txBox="1">
            <a:spLocks/>
          </p:cNvSpPr>
          <p:nvPr/>
        </p:nvSpPr>
        <p:spPr>
          <a:xfrm>
            <a:off x="2781300" y="171123"/>
            <a:ext cx="6219825" cy="695045"/>
          </a:xfrm>
          <a:prstGeom prst="rect">
            <a:avLst/>
          </a:prstGeom>
          <a:noFill/>
          <a:ln>
            <a:noFill/>
          </a:ln>
        </p:spPr>
        <p:txBody>
          <a:bodyPr spcFirstLastPara="1" vert="horz" wrap="square" lIns="91425" tIns="45700" rIns="91425" bIns="4570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buClr>
                <a:srgbClr val="2F5496"/>
              </a:buClr>
              <a:buSzPts val="3600"/>
              <a:buFont typeface="Arial Black"/>
              <a:buNone/>
            </a:pPr>
            <a:r>
              <a:rPr lang="en-US" sz="3600" dirty="0">
                <a:solidFill>
                  <a:srgbClr val="2F5496"/>
                </a:solidFill>
                <a:latin typeface="Arial Black"/>
                <a:ea typeface="Arial Black"/>
                <a:cs typeface="Arial Black"/>
                <a:sym typeface="Arial Black"/>
              </a:rPr>
              <a:t>BINNING RFM SCORES</a:t>
            </a:r>
          </a:p>
        </p:txBody>
      </p:sp>
      <p:pic>
        <p:nvPicPr>
          <p:cNvPr id="7" name="Picture 6">
            <a:extLst>
              <a:ext uri="{FF2B5EF4-FFF2-40B4-BE49-F238E27FC236}">
                <a16:creationId xmlns:a16="http://schemas.microsoft.com/office/drawing/2014/main" id="{6A6343DE-8CA2-4F82-2731-03F3CDE87969}"/>
              </a:ext>
            </a:extLst>
          </p:cNvPr>
          <p:cNvPicPr>
            <a:picLocks noChangeAspect="1"/>
          </p:cNvPicPr>
          <p:nvPr/>
        </p:nvPicPr>
        <p:blipFill>
          <a:blip r:embed="rId4"/>
          <a:stretch>
            <a:fillRect/>
          </a:stretch>
        </p:blipFill>
        <p:spPr>
          <a:xfrm>
            <a:off x="1099439" y="4791137"/>
            <a:ext cx="9993120" cy="1895740"/>
          </a:xfrm>
          <a:prstGeom prst="rect">
            <a:avLst/>
          </a:prstGeom>
        </p:spPr>
      </p:pic>
      <p:pic>
        <p:nvPicPr>
          <p:cNvPr id="1034" name="Picture 10">
            <a:extLst>
              <a:ext uri="{FF2B5EF4-FFF2-40B4-BE49-F238E27FC236}">
                <a16:creationId xmlns:a16="http://schemas.microsoft.com/office/drawing/2014/main" id="{3756C132-95EF-13F9-FCCF-7FB11AEAD9B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050" y="809687"/>
            <a:ext cx="12125325" cy="4048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570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wipe(down)">
                                      <p:cBhvr>
                                        <p:cTn id="7" dur="500"/>
                                        <p:tgtEl>
                                          <p:spTgt spid="38"/>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1034"/>
                                        </p:tgtEl>
                                        <p:attrNameLst>
                                          <p:attrName>style.visibility</p:attrName>
                                        </p:attrNameLst>
                                      </p:cBhvr>
                                      <p:to>
                                        <p:strVal val="visible"/>
                                      </p:to>
                                    </p:set>
                                    <p:anim calcmode="lin" valueType="num">
                                      <p:cBhvr>
                                        <p:cTn id="12" dur="500" fill="hold"/>
                                        <p:tgtEl>
                                          <p:spTgt spid="1034"/>
                                        </p:tgtEl>
                                        <p:attrNameLst>
                                          <p:attrName>ppt_w</p:attrName>
                                        </p:attrNameLst>
                                      </p:cBhvr>
                                      <p:tavLst>
                                        <p:tav tm="0">
                                          <p:val>
                                            <p:fltVal val="0"/>
                                          </p:val>
                                        </p:tav>
                                        <p:tav tm="100000">
                                          <p:val>
                                            <p:strVal val="#ppt_w"/>
                                          </p:val>
                                        </p:tav>
                                      </p:tavLst>
                                    </p:anim>
                                    <p:anim calcmode="lin" valueType="num">
                                      <p:cBhvr>
                                        <p:cTn id="13" dur="500" fill="hold"/>
                                        <p:tgtEl>
                                          <p:spTgt spid="1034"/>
                                        </p:tgtEl>
                                        <p:attrNameLst>
                                          <p:attrName>ppt_h</p:attrName>
                                        </p:attrNameLst>
                                      </p:cBhvr>
                                      <p:tavLst>
                                        <p:tav tm="0">
                                          <p:val>
                                            <p:fltVal val="0"/>
                                          </p:val>
                                        </p:tav>
                                        <p:tav tm="100000">
                                          <p:val>
                                            <p:strVal val="#ppt_h"/>
                                          </p:val>
                                        </p:tav>
                                      </p:tavLst>
                                    </p:anim>
                                    <p:animEffect transition="in" filter="fade">
                                      <p:cBhvr>
                                        <p:cTn id="14" dur="500"/>
                                        <p:tgtEl>
                                          <p:spTgt spid="1034"/>
                                        </p:tgtEl>
                                      </p:cBhvr>
                                    </p:animEffec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alphaModFix amt="21000"/>
          </a:blip>
          <a:stretch>
            <a:fillRect/>
          </a:stretch>
        </a:blipFill>
        <a:effectLst/>
      </p:bgPr>
    </p:bg>
    <p:spTree>
      <p:nvGrpSpPr>
        <p:cNvPr id="1" name=""/>
        <p:cNvGrpSpPr/>
        <p:nvPr/>
      </p:nvGrpSpPr>
      <p:grpSpPr>
        <a:xfrm>
          <a:off x="0" y="0"/>
          <a:ext cx="0" cy="0"/>
          <a:chOff x="0" y="0"/>
          <a:chExt cx="0" cy="0"/>
        </a:xfrm>
      </p:grpSpPr>
      <p:pic>
        <p:nvPicPr>
          <p:cNvPr id="31" name="Google Shape;90;p1">
            <a:extLst>
              <a:ext uri="{FF2B5EF4-FFF2-40B4-BE49-F238E27FC236}">
                <a16:creationId xmlns:a16="http://schemas.microsoft.com/office/drawing/2014/main" id="{E780B4BF-6DCD-84F2-D850-93F738E19507}"/>
              </a:ext>
            </a:extLst>
          </p:cNvPr>
          <p:cNvPicPr preferRelativeResize="0"/>
          <p:nvPr/>
        </p:nvPicPr>
        <p:blipFill rotWithShape="1">
          <a:blip r:embed="rId3">
            <a:alphaModFix/>
          </a:blip>
          <a:srcRect/>
          <a:stretch/>
        </p:blipFill>
        <p:spPr>
          <a:xfrm>
            <a:off x="11173491" y="171123"/>
            <a:ext cx="685296" cy="631788"/>
          </a:xfrm>
          <a:prstGeom prst="rect">
            <a:avLst/>
          </a:prstGeom>
          <a:noFill/>
          <a:ln>
            <a:noFill/>
          </a:ln>
        </p:spPr>
      </p:pic>
      <p:sp>
        <p:nvSpPr>
          <p:cNvPr id="38" name="Google Shape;217;p18">
            <a:extLst>
              <a:ext uri="{FF2B5EF4-FFF2-40B4-BE49-F238E27FC236}">
                <a16:creationId xmlns:a16="http://schemas.microsoft.com/office/drawing/2014/main" id="{22511AE5-3ADF-C984-9E17-E0700289F9BD}"/>
              </a:ext>
            </a:extLst>
          </p:cNvPr>
          <p:cNvSpPr txBox="1">
            <a:spLocks/>
          </p:cNvSpPr>
          <p:nvPr/>
        </p:nvSpPr>
        <p:spPr>
          <a:xfrm>
            <a:off x="2781300" y="171123"/>
            <a:ext cx="6219825" cy="695045"/>
          </a:xfrm>
          <a:prstGeom prst="rect">
            <a:avLst/>
          </a:prstGeom>
          <a:noFill/>
          <a:ln>
            <a:noFill/>
          </a:ln>
        </p:spPr>
        <p:txBody>
          <a:bodyPr spcFirstLastPara="1" vert="horz" wrap="square" lIns="91425" tIns="45700" rIns="91425" bIns="4570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buClr>
                <a:srgbClr val="2F5496"/>
              </a:buClr>
              <a:buSzPts val="3600"/>
              <a:buFont typeface="Arial Black"/>
              <a:buNone/>
            </a:pPr>
            <a:r>
              <a:rPr lang="en-US" sz="3600" dirty="0">
                <a:solidFill>
                  <a:srgbClr val="2F5496"/>
                </a:solidFill>
                <a:latin typeface="Arial Black"/>
                <a:ea typeface="Arial Black"/>
                <a:cs typeface="Arial Black"/>
                <a:sym typeface="Arial Black"/>
              </a:rPr>
              <a:t>BINNING RFM SCORES</a:t>
            </a:r>
          </a:p>
        </p:txBody>
      </p:sp>
      <p:pic>
        <p:nvPicPr>
          <p:cNvPr id="9218" name="Picture 2">
            <a:extLst>
              <a:ext uri="{FF2B5EF4-FFF2-40B4-BE49-F238E27FC236}">
                <a16:creationId xmlns:a16="http://schemas.microsoft.com/office/drawing/2014/main" id="{0B2C4BB3-E53C-5CA6-CEF5-8903F21102C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866168"/>
            <a:ext cx="6096000" cy="5991832"/>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3">
            <a:extLst>
              <a:ext uri="{FF2B5EF4-FFF2-40B4-BE49-F238E27FC236}">
                <a16:creationId xmlns:a16="http://schemas.microsoft.com/office/drawing/2014/main" id="{463A226E-EC18-D07E-9ABB-CFA646FB4E72}"/>
              </a:ext>
            </a:extLst>
          </p:cNvPr>
          <p:cNvGrpSpPr/>
          <p:nvPr/>
        </p:nvGrpSpPr>
        <p:grpSpPr>
          <a:xfrm>
            <a:off x="3800472" y="895512"/>
            <a:ext cx="6076953" cy="4562394"/>
            <a:chOff x="3800472" y="895512"/>
            <a:chExt cx="6076953" cy="4562394"/>
          </a:xfrm>
        </p:grpSpPr>
        <p:sp>
          <p:nvSpPr>
            <p:cNvPr id="12" name="Google Shape;217;p18">
              <a:extLst>
                <a:ext uri="{FF2B5EF4-FFF2-40B4-BE49-F238E27FC236}">
                  <a16:creationId xmlns:a16="http://schemas.microsoft.com/office/drawing/2014/main" id="{BE08C7CD-DBF1-0CE4-296C-66E9F0389705}"/>
                </a:ext>
              </a:extLst>
            </p:cNvPr>
            <p:cNvSpPr txBox="1">
              <a:spLocks/>
            </p:cNvSpPr>
            <p:nvPr/>
          </p:nvSpPr>
          <p:spPr>
            <a:xfrm>
              <a:off x="3895724" y="895512"/>
              <a:ext cx="5981701" cy="561948"/>
            </a:xfrm>
            <a:prstGeom prst="rect">
              <a:avLst/>
            </a:prstGeom>
            <a:noFill/>
            <a:ln>
              <a:noFill/>
            </a:ln>
          </p:spPr>
          <p:txBody>
            <a:bodyPr spcFirstLastPara="1" vert="horz" wrap="square" lIns="91425" tIns="45700" rIns="91425" bIns="4570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buClr>
                  <a:srgbClr val="2F5496"/>
                </a:buClr>
                <a:buSzPts val="3600"/>
                <a:buFont typeface="Arial Black"/>
                <a:buNone/>
              </a:pPr>
              <a:r>
                <a:rPr lang="en-US" sz="2000" dirty="0">
                  <a:solidFill>
                    <a:srgbClr val="C00000"/>
                  </a:solidFill>
                  <a:latin typeface="Arial Black"/>
                  <a:ea typeface="Arial Black"/>
                  <a:cs typeface="Arial Black"/>
                  <a:sym typeface="Arial Black"/>
                </a:rPr>
                <a:t>RECENCY</a:t>
              </a:r>
            </a:p>
          </p:txBody>
        </p:sp>
        <p:sp>
          <p:nvSpPr>
            <p:cNvPr id="13" name="Google Shape;217;p18">
              <a:extLst>
                <a:ext uri="{FF2B5EF4-FFF2-40B4-BE49-F238E27FC236}">
                  <a16:creationId xmlns:a16="http://schemas.microsoft.com/office/drawing/2014/main" id="{8323FD9D-8930-5DFA-6168-9CBC944C3E79}"/>
                </a:ext>
              </a:extLst>
            </p:cNvPr>
            <p:cNvSpPr txBox="1">
              <a:spLocks/>
            </p:cNvSpPr>
            <p:nvPr/>
          </p:nvSpPr>
          <p:spPr>
            <a:xfrm>
              <a:off x="3800472" y="2857554"/>
              <a:ext cx="5981701" cy="561948"/>
            </a:xfrm>
            <a:prstGeom prst="rect">
              <a:avLst/>
            </a:prstGeom>
            <a:noFill/>
            <a:ln>
              <a:noFill/>
            </a:ln>
          </p:spPr>
          <p:txBody>
            <a:bodyPr spcFirstLastPara="1" vert="horz" wrap="square" lIns="91425" tIns="45700" rIns="91425" bIns="4570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buClr>
                  <a:srgbClr val="2F5496"/>
                </a:buClr>
                <a:buSzPts val="3600"/>
                <a:buFont typeface="Arial Black"/>
                <a:buNone/>
              </a:pPr>
              <a:r>
                <a:rPr lang="en-US" sz="2000" dirty="0">
                  <a:solidFill>
                    <a:srgbClr val="C00000"/>
                  </a:solidFill>
                  <a:latin typeface="Arial Black"/>
                  <a:ea typeface="Arial Black"/>
                  <a:cs typeface="Arial Black"/>
                  <a:sym typeface="Arial Black"/>
                </a:rPr>
                <a:t>FREQUENCY</a:t>
              </a:r>
            </a:p>
          </p:txBody>
        </p:sp>
        <p:sp>
          <p:nvSpPr>
            <p:cNvPr id="14" name="Google Shape;217;p18">
              <a:extLst>
                <a:ext uri="{FF2B5EF4-FFF2-40B4-BE49-F238E27FC236}">
                  <a16:creationId xmlns:a16="http://schemas.microsoft.com/office/drawing/2014/main" id="{53D4D571-CE4C-C2E3-4723-BD1DC3FA4E6E}"/>
                </a:ext>
              </a:extLst>
            </p:cNvPr>
            <p:cNvSpPr txBox="1">
              <a:spLocks/>
            </p:cNvSpPr>
            <p:nvPr/>
          </p:nvSpPr>
          <p:spPr>
            <a:xfrm>
              <a:off x="3800472" y="4895958"/>
              <a:ext cx="6076953" cy="561948"/>
            </a:xfrm>
            <a:prstGeom prst="rect">
              <a:avLst/>
            </a:prstGeom>
            <a:noFill/>
            <a:ln>
              <a:noFill/>
            </a:ln>
          </p:spPr>
          <p:txBody>
            <a:bodyPr spcFirstLastPara="1" vert="horz" wrap="square" lIns="91425" tIns="45700" rIns="91425" bIns="4570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buClr>
                  <a:srgbClr val="2F5496"/>
                </a:buClr>
                <a:buSzPts val="3600"/>
                <a:buFont typeface="Arial Black"/>
                <a:buNone/>
              </a:pPr>
              <a:r>
                <a:rPr lang="en-US" sz="2000" dirty="0">
                  <a:solidFill>
                    <a:srgbClr val="C00000"/>
                  </a:solidFill>
                  <a:latin typeface="Arial Black"/>
                  <a:ea typeface="Arial Black"/>
                  <a:cs typeface="Arial Black"/>
                  <a:sym typeface="Arial Black"/>
                </a:rPr>
                <a:t>MONETARY</a:t>
              </a:r>
            </a:p>
          </p:txBody>
        </p:sp>
      </p:grpSp>
      <p:pic>
        <p:nvPicPr>
          <p:cNvPr id="6" name="Picture 5">
            <a:extLst>
              <a:ext uri="{FF2B5EF4-FFF2-40B4-BE49-F238E27FC236}">
                <a16:creationId xmlns:a16="http://schemas.microsoft.com/office/drawing/2014/main" id="{A7E877A3-E3BE-40A4-3ECD-91138E472645}"/>
              </a:ext>
            </a:extLst>
          </p:cNvPr>
          <p:cNvPicPr>
            <a:picLocks noChangeAspect="1"/>
          </p:cNvPicPr>
          <p:nvPr/>
        </p:nvPicPr>
        <p:blipFill>
          <a:blip r:embed="rId5"/>
          <a:stretch>
            <a:fillRect/>
          </a:stretch>
        </p:blipFill>
        <p:spPr>
          <a:xfrm>
            <a:off x="6096000" y="911142"/>
            <a:ext cx="6015526" cy="1829055"/>
          </a:xfrm>
          <a:prstGeom prst="rect">
            <a:avLst/>
          </a:prstGeom>
        </p:spPr>
      </p:pic>
      <p:grpSp>
        <p:nvGrpSpPr>
          <p:cNvPr id="11" name="Group 10">
            <a:extLst>
              <a:ext uri="{FF2B5EF4-FFF2-40B4-BE49-F238E27FC236}">
                <a16:creationId xmlns:a16="http://schemas.microsoft.com/office/drawing/2014/main" id="{4DD4CCE4-C63D-6F32-84ED-9FC3C2494CE5}"/>
              </a:ext>
            </a:extLst>
          </p:cNvPr>
          <p:cNvGrpSpPr/>
          <p:nvPr/>
        </p:nvGrpSpPr>
        <p:grpSpPr>
          <a:xfrm>
            <a:off x="6473527" y="2962410"/>
            <a:ext cx="5637999" cy="2558596"/>
            <a:chOff x="6284763" y="3273211"/>
            <a:chExt cx="5637999" cy="2558596"/>
          </a:xfrm>
        </p:grpSpPr>
        <p:sp>
          <p:nvSpPr>
            <p:cNvPr id="20" name="Rectangle 19">
              <a:extLst>
                <a:ext uri="{FF2B5EF4-FFF2-40B4-BE49-F238E27FC236}">
                  <a16:creationId xmlns:a16="http://schemas.microsoft.com/office/drawing/2014/main" id="{F382C758-91AB-9BAC-FA7F-66FC2EAC5D2D}"/>
                </a:ext>
              </a:extLst>
            </p:cNvPr>
            <p:cNvSpPr/>
            <p:nvPr/>
          </p:nvSpPr>
          <p:spPr>
            <a:xfrm>
              <a:off x="8867502" y="3972597"/>
              <a:ext cx="3055260" cy="456680"/>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AVERAGE CUSTOMERS</a:t>
              </a:r>
              <a:endParaRPr lang="en-IN" sz="2000" b="1" dirty="0"/>
            </a:p>
          </p:txBody>
        </p:sp>
        <p:sp>
          <p:nvSpPr>
            <p:cNvPr id="21" name="Arrow: Chevron 20">
              <a:extLst>
                <a:ext uri="{FF2B5EF4-FFF2-40B4-BE49-F238E27FC236}">
                  <a16:creationId xmlns:a16="http://schemas.microsoft.com/office/drawing/2014/main" id="{0B16F755-5D9D-3BCF-3F3E-77F84C9B9D48}"/>
                </a:ext>
              </a:extLst>
            </p:cNvPr>
            <p:cNvSpPr/>
            <p:nvPr/>
          </p:nvSpPr>
          <p:spPr>
            <a:xfrm>
              <a:off x="6284763" y="3972597"/>
              <a:ext cx="2414215" cy="484632"/>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GROUP 2</a:t>
              </a:r>
              <a:endParaRPr lang="en-IN" sz="2000" b="1" dirty="0"/>
            </a:p>
          </p:txBody>
        </p:sp>
        <p:sp>
          <p:nvSpPr>
            <p:cNvPr id="22" name="Rectangle 21">
              <a:extLst>
                <a:ext uri="{FF2B5EF4-FFF2-40B4-BE49-F238E27FC236}">
                  <a16:creationId xmlns:a16="http://schemas.microsoft.com/office/drawing/2014/main" id="{6F8D5FCA-C996-EE90-1680-B030665A375C}"/>
                </a:ext>
              </a:extLst>
            </p:cNvPr>
            <p:cNvSpPr/>
            <p:nvPr/>
          </p:nvSpPr>
          <p:spPr>
            <a:xfrm>
              <a:off x="8867502" y="4679986"/>
              <a:ext cx="3055260" cy="45668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GOOD CUSTOMERS</a:t>
              </a:r>
              <a:endParaRPr lang="en-IN" sz="2000" b="1" dirty="0"/>
            </a:p>
          </p:txBody>
        </p:sp>
        <p:sp>
          <p:nvSpPr>
            <p:cNvPr id="23" name="Arrow: Chevron 22">
              <a:extLst>
                <a:ext uri="{FF2B5EF4-FFF2-40B4-BE49-F238E27FC236}">
                  <a16:creationId xmlns:a16="http://schemas.microsoft.com/office/drawing/2014/main" id="{CA78AD34-013C-2FB7-B2DA-BEFCCE9364AD}"/>
                </a:ext>
              </a:extLst>
            </p:cNvPr>
            <p:cNvSpPr/>
            <p:nvPr/>
          </p:nvSpPr>
          <p:spPr>
            <a:xfrm>
              <a:off x="6284763" y="4659886"/>
              <a:ext cx="2414215" cy="484632"/>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GROUP 3</a:t>
              </a:r>
              <a:endParaRPr lang="en-IN" sz="2000" b="1" dirty="0"/>
            </a:p>
          </p:txBody>
        </p:sp>
        <p:sp>
          <p:nvSpPr>
            <p:cNvPr id="24" name="Rectangle 23">
              <a:extLst>
                <a:ext uri="{FF2B5EF4-FFF2-40B4-BE49-F238E27FC236}">
                  <a16:creationId xmlns:a16="http://schemas.microsoft.com/office/drawing/2014/main" id="{BBD17F83-196A-2E4F-F647-F29DDDE1E7EB}"/>
                </a:ext>
              </a:extLst>
            </p:cNvPr>
            <p:cNvSpPr/>
            <p:nvPr/>
          </p:nvSpPr>
          <p:spPr>
            <a:xfrm>
              <a:off x="8867502" y="5361151"/>
              <a:ext cx="3055260" cy="45668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BEST CUSTOMERS</a:t>
              </a:r>
              <a:endParaRPr lang="en-IN" sz="2000" b="1" dirty="0"/>
            </a:p>
          </p:txBody>
        </p:sp>
        <p:sp>
          <p:nvSpPr>
            <p:cNvPr id="25" name="Arrow: Chevron 24">
              <a:extLst>
                <a:ext uri="{FF2B5EF4-FFF2-40B4-BE49-F238E27FC236}">
                  <a16:creationId xmlns:a16="http://schemas.microsoft.com/office/drawing/2014/main" id="{4761C796-9A81-9256-013E-367AE6ABF1DD}"/>
                </a:ext>
              </a:extLst>
            </p:cNvPr>
            <p:cNvSpPr/>
            <p:nvPr/>
          </p:nvSpPr>
          <p:spPr>
            <a:xfrm>
              <a:off x="6284763" y="5347175"/>
              <a:ext cx="2414215" cy="484632"/>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GROUP 4</a:t>
              </a:r>
              <a:endParaRPr lang="en-IN" sz="2000" b="1" dirty="0"/>
            </a:p>
          </p:txBody>
        </p:sp>
        <p:sp>
          <p:nvSpPr>
            <p:cNvPr id="26" name="Rectangle 25">
              <a:extLst>
                <a:ext uri="{FF2B5EF4-FFF2-40B4-BE49-F238E27FC236}">
                  <a16:creationId xmlns:a16="http://schemas.microsoft.com/office/drawing/2014/main" id="{545C4669-BE69-9F0C-BB4F-43B6A88E12B5}"/>
                </a:ext>
              </a:extLst>
            </p:cNvPr>
            <p:cNvSpPr/>
            <p:nvPr/>
          </p:nvSpPr>
          <p:spPr>
            <a:xfrm>
              <a:off x="8867502" y="3287187"/>
              <a:ext cx="3055260" cy="456680"/>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LOST POOR CUSTOMERS</a:t>
              </a:r>
              <a:endParaRPr lang="en-IN" sz="2000" b="1" dirty="0"/>
            </a:p>
          </p:txBody>
        </p:sp>
        <p:sp>
          <p:nvSpPr>
            <p:cNvPr id="27" name="Arrow: Chevron 26">
              <a:extLst>
                <a:ext uri="{FF2B5EF4-FFF2-40B4-BE49-F238E27FC236}">
                  <a16:creationId xmlns:a16="http://schemas.microsoft.com/office/drawing/2014/main" id="{8F606C8E-3AF4-9FBA-D067-E9E49A470D66}"/>
                </a:ext>
              </a:extLst>
            </p:cNvPr>
            <p:cNvSpPr/>
            <p:nvPr/>
          </p:nvSpPr>
          <p:spPr>
            <a:xfrm>
              <a:off x="6284763" y="3273211"/>
              <a:ext cx="2414215" cy="484632"/>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GROUP 1</a:t>
              </a:r>
              <a:endParaRPr lang="en-IN" sz="2000" b="1" dirty="0"/>
            </a:p>
          </p:txBody>
        </p:sp>
      </p:grpSp>
    </p:spTree>
    <p:extLst>
      <p:ext uri="{BB962C8B-B14F-4D97-AF65-F5344CB8AC3E}">
        <p14:creationId xmlns:p14="http://schemas.microsoft.com/office/powerpoint/2010/main" val="2699218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wipe(down)">
                                      <p:cBhvr>
                                        <p:cTn id="7" dur="500"/>
                                        <p:tgtEl>
                                          <p:spTgt spid="38"/>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9218"/>
                                        </p:tgtEl>
                                        <p:attrNameLst>
                                          <p:attrName>style.visibility</p:attrName>
                                        </p:attrNameLst>
                                      </p:cBhvr>
                                      <p:to>
                                        <p:strVal val="visible"/>
                                      </p:to>
                                    </p:set>
                                    <p:animEffect transition="in" filter="fade">
                                      <p:cBhvr>
                                        <p:cTn id="12" dur="1000"/>
                                        <p:tgtEl>
                                          <p:spTgt spid="9218"/>
                                        </p:tgtEl>
                                      </p:cBhvr>
                                    </p:animEffect>
                                    <p:anim calcmode="lin" valueType="num">
                                      <p:cBhvr>
                                        <p:cTn id="13" dur="1000" fill="hold"/>
                                        <p:tgtEl>
                                          <p:spTgt spid="9218"/>
                                        </p:tgtEl>
                                        <p:attrNameLst>
                                          <p:attrName>ppt_x</p:attrName>
                                        </p:attrNameLst>
                                      </p:cBhvr>
                                      <p:tavLst>
                                        <p:tav tm="0">
                                          <p:val>
                                            <p:strVal val="#ppt_x"/>
                                          </p:val>
                                        </p:tav>
                                        <p:tav tm="100000">
                                          <p:val>
                                            <p:strVal val="#ppt_x"/>
                                          </p:val>
                                        </p:tav>
                                      </p:tavLst>
                                    </p:anim>
                                    <p:anim calcmode="lin" valueType="num">
                                      <p:cBhvr>
                                        <p:cTn id="14" dur="1000" fill="hold"/>
                                        <p:tgtEl>
                                          <p:spTgt spid="9218"/>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1000"/>
                                        <p:tgtEl>
                                          <p:spTgt spid="11"/>
                                        </p:tgtEl>
                                      </p:cBhvr>
                                    </p:animEffect>
                                    <p:anim calcmode="lin" valueType="num">
                                      <p:cBhvr>
                                        <p:cTn id="26" dur="1000" fill="hold"/>
                                        <p:tgtEl>
                                          <p:spTgt spid="11"/>
                                        </p:tgtEl>
                                        <p:attrNameLst>
                                          <p:attrName>ppt_x</p:attrName>
                                        </p:attrNameLst>
                                      </p:cBhvr>
                                      <p:tavLst>
                                        <p:tav tm="0">
                                          <p:val>
                                            <p:strVal val="#ppt_x"/>
                                          </p:val>
                                        </p:tav>
                                        <p:tav tm="100000">
                                          <p:val>
                                            <p:strVal val="#ppt_x"/>
                                          </p:val>
                                        </p:tav>
                                      </p:tavLst>
                                    </p:anim>
                                    <p:anim calcmode="lin" valueType="num">
                                      <p:cBhvr>
                                        <p:cTn id="27"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alphaModFix amt="21000"/>
          </a:blip>
          <a:stretch>
            <a:fillRect/>
          </a:stretch>
        </a:blipFill>
        <a:effectLst/>
      </p:bgPr>
    </p:bg>
    <p:spTree>
      <p:nvGrpSpPr>
        <p:cNvPr id="1" name=""/>
        <p:cNvGrpSpPr/>
        <p:nvPr/>
      </p:nvGrpSpPr>
      <p:grpSpPr>
        <a:xfrm>
          <a:off x="0" y="0"/>
          <a:ext cx="0" cy="0"/>
          <a:chOff x="0" y="0"/>
          <a:chExt cx="0" cy="0"/>
        </a:xfrm>
      </p:grpSpPr>
      <p:pic>
        <p:nvPicPr>
          <p:cNvPr id="31" name="Google Shape;90;p1">
            <a:extLst>
              <a:ext uri="{FF2B5EF4-FFF2-40B4-BE49-F238E27FC236}">
                <a16:creationId xmlns:a16="http://schemas.microsoft.com/office/drawing/2014/main" id="{E780B4BF-6DCD-84F2-D850-93F738E19507}"/>
              </a:ext>
            </a:extLst>
          </p:cNvPr>
          <p:cNvPicPr preferRelativeResize="0"/>
          <p:nvPr/>
        </p:nvPicPr>
        <p:blipFill rotWithShape="1">
          <a:blip r:embed="rId3">
            <a:alphaModFix/>
          </a:blip>
          <a:srcRect/>
          <a:stretch/>
        </p:blipFill>
        <p:spPr>
          <a:xfrm>
            <a:off x="11173491" y="171123"/>
            <a:ext cx="685296" cy="631788"/>
          </a:xfrm>
          <a:prstGeom prst="rect">
            <a:avLst/>
          </a:prstGeom>
          <a:noFill/>
          <a:ln>
            <a:noFill/>
          </a:ln>
        </p:spPr>
      </p:pic>
      <p:sp>
        <p:nvSpPr>
          <p:cNvPr id="38" name="Google Shape;217;p18">
            <a:extLst>
              <a:ext uri="{FF2B5EF4-FFF2-40B4-BE49-F238E27FC236}">
                <a16:creationId xmlns:a16="http://schemas.microsoft.com/office/drawing/2014/main" id="{22511AE5-3ADF-C984-9E17-E0700289F9BD}"/>
              </a:ext>
            </a:extLst>
          </p:cNvPr>
          <p:cNvSpPr txBox="1">
            <a:spLocks/>
          </p:cNvSpPr>
          <p:nvPr/>
        </p:nvSpPr>
        <p:spPr>
          <a:xfrm>
            <a:off x="3844841" y="171123"/>
            <a:ext cx="4038600" cy="695045"/>
          </a:xfrm>
          <a:prstGeom prst="rect">
            <a:avLst/>
          </a:prstGeom>
          <a:noFill/>
          <a:ln>
            <a:noFill/>
          </a:ln>
        </p:spPr>
        <p:txBody>
          <a:bodyPr spcFirstLastPara="1" vert="horz" wrap="square" lIns="91425" tIns="45700" rIns="91425" bIns="4570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buClr>
                <a:srgbClr val="2F5496"/>
              </a:buClr>
              <a:buSzPts val="3600"/>
              <a:buFont typeface="Arial Black"/>
              <a:buNone/>
            </a:pPr>
            <a:r>
              <a:rPr lang="en-US" sz="3600" dirty="0">
                <a:solidFill>
                  <a:srgbClr val="2F5496"/>
                </a:solidFill>
                <a:latin typeface="Arial Black"/>
                <a:ea typeface="Arial Black"/>
                <a:cs typeface="Arial Black"/>
                <a:sym typeface="Arial Black"/>
              </a:rPr>
              <a:t>QUANTILE CUT</a:t>
            </a:r>
          </a:p>
        </p:txBody>
      </p:sp>
      <p:pic>
        <p:nvPicPr>
          <p:cNvPr id="3074" name="Picture 2">
            <a:extLst>
              <a:ext uri="{FF2B5EF4-FFF2-40B4-BE49-F238E27FC236}">
                <a16:creationId xmlns:a16="http://schemas.microsoft.com/office/drawing/2014/main" id="{31258248-7ACB-9C82-94AD-685D96065C4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25" y="790637"/>
            <a:ext cx="12125325" cy="4048125"/>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00A5E627-E95C-F2A8-69C4-2A50643C08E2}"/>
              </a:ext>
            </a:extLst>
          </p:cNvPr>
          <p:cNvPicPr>
            <a:picLocks noChangeAspect="1"/>
          </p:cNvPicPr>
          <p:nvPr/>
        </p:nvPicPr>
        <p:blipFill>
          <a:blip r:embed="rId5"/>
          <a:stretch>
            <a:fillRect/>
          </a:stretch>
        </p:blipFill>
        <p:spPr>
          <a:xfrm>
            <a:off x="908916" y="4838762"/>
            <a:ext cx="10326541" cy="1905266"/>
          </a:xfrm>
          <a:prstGeom prst="rect">
            <a:avLst/>
          </a:prstGeom>
        </p:spPr>
      </p:pic>
    </p:spTree>
    <p:extLst>
      <p:ext uri="{BB962C8B-B14F-4D97-AF65-F5344CB8AC3E}">
        <p14:creationId xmlns:p14="http://schemas.microsoft.com/office/powerpoint/2010/main" val="3052877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wipe(down)">
                                      <p:cBhvr>
                                        <p:cTn id="7" dur="500"/>
                                        <p:tgtEl>
                                          <p:spTgt spid="38"/>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3074"/>
                                        </p:tgtEl>
                                        <p:attrNameLst>
                                          <p:attrName>style.visibility</p:attrName>
                                        </p:attrNameLst>
                                      </p:cBhvr>
                                      <p:to>
                                        <p:strVal val="visible"/>
                                      </p:to>
                                    </p:set>
                                    <p:anim calcmode="lin" valueType="num">
                                      <p:cBhvr>
                                        <p:cTn id="12" dur="500" fill="hold"/>
                                        <p:tgtEl>
                                          <p:spTgt spid="3074"/>
                                        </p:tgtEl>
                                        <p:attrNameLst>
                                          <p:attrName>ppt_w</p:attrName>
                                        </p:attrNameLst>
                                      </p:cBhvr>
                                      <p:tavLst>
                                        <p:tav tm="0">
                                          <p:val>
                                            <p:fltVal val="0"/>
                                          </p:val>
                                        </p:tav>
                                        <p:tav tm="100000">
                                          <p:val>
                                            <p:strVal val="#ppt_w"/>
                                          </p:val>
                                        </p:tav>
                                      </p:tavLst>
                                    </p:anim>
                                    <p:anim calcmode="lin" valueType="num">
                                      <p:cBhvr>
                                        <p:cTn id="13" dur="500" fill="hold"/>
                                        <p:tgtEl>
                                          <p:spTgt spid="3074"/>
                                        </p:tgtEl>
                                        <p:attrNameLst>
                                          <p:attrName>ppt_h</p:attrName>
                                        </p:attrNameLst>
                                      </p:cBhvr>
                                      <p:tavLst>
                                        <p:tav tm="0">
                                          <p:val>
                                            <p:fltVal val="0"/>
                                          </p:val>
                                        </p:tav>
                                        <p:tav tm="100000">
                                          <p:val>
                                            <p:strVal val="#ppt_h"/>
                                          </p:val>
                                        </p:tav>
                                      </p:tavLst>
                                    </p:anim>
                                    <p:animEffect transition="in" filter="fade">
                                      <p:cBhvr>
                                        <p:cTn id="14" dur="500"/>
                                        <p:tgtEl>
                                          <p:spTgt spid="3074"/>
                                        </p:tgtEl>
                                      </p:cBhvr>
                                    </p:animEffec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1000"/>
                                        <p:tgtEl>
                                          <p:spTgt spid="3"/>
                                        </p:tgtEl>
                                      </p:cBhvr>
                                    </p:animEffect>
                                    <p:anim calcmode="lin" valueType="num">
                                      <p:cBhvr>
                                        <p:cTn id="20" dur="1000" fill="hold"/>
                                        <p:tgtEl>
                                          <p:spTgt spid="3"/>
                                        </p:tgtEl>
                                        <p:attrNameLst>
                                          <p:attrName>ppt_x</p:attrName>
                                        </p:attrNameLst>
                                      </p:cBhvr>
                                      <p:tavLst>
                                        <p:tav tm="0">
                                          <p:val>
                                            <p:strVal val="#ppt_x"/>
                                          </p:val>
                                        </p:tav>
                                        <p:tav tm="100000">
                                          <p:val>
                                            <p:strVal val="#ppt_x"/>
                                          </p:val>
                                        </p:tav>
                                      </p:tavLst>
                                    </p:anim>
                                    <p:anim calcmode="lin" valueType="num">
                                      <p:cBhvr>
                                        <p:cTn id="21"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alphaModFix amt="21000"/>
          </a:blip>
          <a:stretch>
            <a:fillRect/>
          </a:stretch>
        </a:blipFill>
        <a:effectLst/>
      </p:bgPr>
    </p:bg>
    <p:spTree>
      <p:nvGrpSpPr>
        <p:cNvPr id="1" name=""/>
        <p:cNvGrpSpPr/>
        <p:nvPr/>
      </p:nvGrpSpPr>
      <p:grpSpPr>
        <a:xfrm>
          <a:off x="0" y="0"/>
          <a:ext cx="0" cy="0"/>
          <a:chOff x="0" y="0"/>
          <a:chExt cx="0" cy="0"/>
        </a:xfrm>
      </p:grpSpPr>
      <p:pic>
        <p:nvPicPr>
          <p:cNvPr id="31" name="Google Shape;90;p1">
            <a:extLst>
              <a:ext uri="{FF2B5EF4-FFF2-40B4-BE49-F238E27FC236}">
                <a16:creationId xmlns:a16="http://schemas.microsoft.com/office/drawing/2014/main" id="{E780B4BF-6DCD-84F2-D850-93F738E19507}"/>
              </a:ext>
            </a:extLst>
          </p:cNvPr>
          <p:cNvPicPr preferRelativeResize="0"/>
          <p:nvPr/>
        </p:nvPicPr>
        <p:blipFill rotWithShape="1">
          <a:blip r:embed="rId3">
            <a:alphaModFix/>
          </a:blip>
          <a:srcRect/>
          <a:stretch/>
        </p:blipFill>
        <p:spPr>
          <a:xfrm>
            <a:off x="11173491" y="171123"/>
            <a:ext cx="685296" cy="631788"/>
          </a:xfrm>
          <a:prstGeom prst="rect">
            <a:avLst/>
          </a:prstGeom>
          <a:noFill/>
          <a:ln>
            <a:noFill/>
          </a:ln>
        </p:spPr>
      </p:pic>
      <p:sp>
        <p:nvSpPr>
          <p:cNvPr id="38" name="Google Shape;217;p18">
            <a:extLst>
              <a:ext uri="{FF2B5EF4-FFF2-40B4-BE49-F238E27FC236}">
                <a16:creationId xmlns:a16="http://schemas.microsoft.com/office/drawing/2014/main" id="{22511AE5-3ADF-C984-9E17-E0700289F9BD}"/>
              </a:ext>
            </a:extLst>
          </p:cNvPr>
          <p:cNvSpPr txBox="1">
            <a:spLocks/>
          </p:cNvSpPr>
          <p:nvPr/>
        </p:nvSpPr>
        <p:spPr>
          <a:xfrm>
            <a:off x="3844841" y="171123"/>
            <a:ext cx="4038600" cy="695045"/>
          </a:xfrm>
          <a:prstGeom prst="rect">
            <a:avLst/>
          </a:prstGeom>
          <a:noFill/>
          <a:ln>
            <a:noFill/>
          </a:ln>
        </p:spPr>
        <p:txBody>
          <a:bodyPr spcFirstLastPara="1" vert="horz" wrap="square" lIns="91425" tIns="45700" rIns="91425" bIns="4570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buClr>
                <a:srgbClr val="2F5496"/>
              </a:buClr>
              <a:buSzPts val="3600"/>
              <a:buFont typeface="Arial Black"/>
              <a:buNone/>
            </a:pPr>
            <a:r>
              <a:rPr lang="en-US" sz="3600" dirty="0">
                <a:solidFill>
                  <a:srgbClr val="2F5496"/>
                </a:solidFill>
                <a:latin typeface="Arial Black"/>
                <a:ea typeface="Arial Black"/>
                <a:cs typeface="Arial Black"/>
                <a:sym typeface="Arial Black"/>
              </a:rPr>
              <a:t>QUANTILE CUT</a:t>
            </a:r>
          </a:p>
        </p:txBody>
      </p:sp>
      <p:pic>
        <p:nvPicPr>
          <p:cNvPr id="11266" name="Picture 2">
            <a:extLst>
              <a:ext uri="{FF2B5EF4-FFF2-40B4-BE49-F238E27FC236}">
                <a16:creationId xmlns:a16="http://schemas.microsoft.com/office/drawing/2014/main" id="{1709964B-E836-793F-1279-F47B8340467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802911"/>
            <a:ext cx="6096000" cy="6136584"/>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DE806A6A-6694-22A5-634E-B5517952BF50}"/>
              </a:ext>
            </a:extLst>
          </p:cNvPr>
          <p:cNvGrpSpPr/>
          <p:nvPr/>
        </p:nvGrpSpPr>
        <p:grpSpPr>
          <a:xfrm>
            <a:off x="3800472" y="895512"/>
            <a:ext cx="6076953" cy="4562394"/>
            <a:chOff x="3800472" y="895512"/>
            <a:chExt cx="6076953" cy="4562394"/>
          </a:xfrm>
        </p:grpSpPr>
        <p:sp>
          <p:nvSpPr>
            <p:cNvPr id="9" name="Google Shape;217;p18">
              <a:extLst>
                <a:ext uri="{FF2B5EF4-FFF2-40B4-BE49-F238E27FC236}">
                  <a16:creationId xmlns:a16="http://schemas.microsoft.com/office/drawing/2014/main" id="{D7C43DA7-7736-E93D-6C12-5498912F9FFD}"/>
                </a:ext>
              </a:extLst>
            </p:cNvPr>
            <p:cNvSpPr txBox="1">
              <a:spLocks/>
            </p:cNvSpPr>
            <p:nvPr/>
          </p:nvSpPr>
          <p:spPr>
            <a:xfrm>
              <a:off x="3895724" y="895512"/>
              <a:ext cx="5981701" cy="561948"/>
            </a:xfrm>
            <a:prstGeom prst="rect">
              <a:avLst/>
            </a:prstGeom>
            <a:noFill/>
            <a:ln>
              <a:noFill/>
            </a:ln>
          </p:spPr>
          <p:txBody>
            <a:bodyPr spcFirstLastPara="1" vert="horz" wrap="square" lIns="91425" tIns="45700" rIns="91425" bIns="4570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buClr>
                  <a:srgbClr val="2F5496"/>
                </a:buClr>
                <a:buSzPts val="3600"/>
                <a:buFont typeface="Arial Black"/>
                <a:buNone/>
              </a:pPr>
              <a:r>
                <a:rPr lang="en-US" sz="2000" dirty="0">
                  <a:solidFill>
                    <a:srgbClr val="C00000"/>
                  </a:solidFill>
                  <a:latin typeface="Arial Black"/>
                  <a:ea typeface="Arial Black"/>
                  <a:cs typeface="Arial Black"/>
                  <a:sym typeface="Arial Black"/>
                </a:rPr>
                <a:t>RECENCY</a:t>
              </a:r>
            </a:p>
          </p:txBody>
        </p:sp>
        <p:sp>
          <p:nvSpPr>
            <p:cNvPr id="10" name="Google Shape;217;p18">
              <a:extLst>
                <a:ext uri="{FF2B5EF4-FFF2-40B4-BE49-F238E27FC236}">
                  <a16:creationId xmlns:a16="http://schemas.microsoft.com/office/drawing/2014/main" id="{4DD6FB98-3EBD-1B88-B239-CFB4DFD7F95B}"/>
                </a:ext>
              </a:extLst>
            </p:cNvPr>
            <p:cNvSpPr txBox="1">
              <a:spLocks/>
            </p:cNvSpPr>
            <p:nvPr/>
          </p:nvSpPr>
          <p:spPr>
            <a:xfrm>
              <a:off x="3800472" y="2857554"/>
              <a:ext cx="5981701" cy="561948"/>
            </a:xfrm>
            <a:prstGeom prst="rect">
              <a:avLst/>
            </a:prstGeom>
            <a:noFill/>
            <a:ln>
              <a:noFill/>
            </a:ln>
          </p:spPr>
          <p:txBody>
            <a:bodyPr spcFirstLastPara="1" vert="horz" wrap="square" lIns="91425" tIns="45700" rIns="91425" bIns="4570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buClr>
                  <a:srgbClr val="2F5496"/>
                </a:buClr>
                <a:buSzPts val="3600"/>
                <a:buFont typeface="Arial Black"/>
                <a:buNone/>
              </a:pPr>
              <a:r>
                <a:rPr lang="en-US" sz="2000" dirty="0">
                  <a:solidFill>
                    <a:srgbClr val="C00000"/>
                  </a:solidFill>
                  <a:latin typeface="Arial Black"/>
                  <a:ea typeface="Arial Black"/>
                  <a:cs typeface="Arial Black"/>
                  <a:sym typeface="Arial Black"/>
                </a:rPr>
                <a:t>FREQUENCY</a:t>
              </a:r>
            </a:p>
          </p:txBody>
        </p:sp>
        <p:sp>
          <p:nvSpPr>
            <p:cNvPr id="11" name="Google Shape;217;p18">
              <a:extLst>
                <a:ext uri="{FF2B5EF4-FFF2-40B4-BE49-F238E27FC236}">
                  <a16:creationId xmlns:a16="http://schemas.microsoft.com/office/drawing/2014/main" id="{E4D63CA3-2B13-4CF5-52FE-F7F93353D4AB}"/>
                </a:ext>
              </a:extLst>
            </p:cNvPr>
            <p:cNvSpPr txBox="1">
              <a:spLocks/>
            </p:cNvSpPr>
            <p:nvPr/>
          </p:nvSpPr>
          <p:spPr>
            <a:xfrm>
              <a:off x="3800472" y="4895958"/>
              <a:ext cx="6076953" cy="561948"/>
            </a:xfrm>
            <a:prstGeom prst="rect">
              <a:avLst/>
            </a:prstGeom>
            <a:noFill/>
            <a:ln>
              <a:noFill/>
            </a:ln>
          </p:spPr>
          <p:txBody>
            <a:bodyPr spcFirstLastPara="1" vert="horz" wrap="square" lIns="91425" tIns="45700" rIns="91425" bIns="4570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buClr>
                  <a:srgbClr val="2F5496"/>
                </a:buClr>
                <a:buSzPts val="3600"/>
                <a:buFont typeface="Arial Black"/>
                <a:buNone/>
              </a:pPr>
              <a:r>
                <a:rPr lang="en-US" sz="2000" dirty="0">
                  <a:solidFill>
                    <a:srgbClr val="C00000"/>
                  </a:solidFill>
                  <a:latin typeface="Arial Black"/>
                  <a:ea typeface="Arial Black"/>
                  <a:cs typeface="Arial Black"/>
                  <a:sym typeface="Arial Black"/>
                </a:rPr>
                <a:t>MONETARY</a:t>
              </a:r>
            </a:p>
          </p:txBody>
        </p:sp>
      </p:grpSp>
      <p:pic>
        <p:nvPicPr>
          <p:cNvPr id="4" name="Picture 3">
            <a:extLst>
              <a:ext uri="{FF2B5EF4-FFF2-40B4-BE49-F238E27FC236}">
                <a16:creationId xmlns:a16="http://schemas.microsoft.com/office/drawing/2014/main" id="{891653E2-CD70-AEC7-799B-5C3EFFD7F76A}"/>
              </a:ext>
            </a:extLst>
          </p:cNvPr>
          <p:cNvPicPr>
            <a:picLocks noChangeAspect="1"/>
          </p:cNvPicPr>
          <p:nvPr/>
        </p:nvPicPr>
        <p:blipFill>
          <a:blip r:embed="rId5"/>
          <a:stretch>
            <a:fillRect/>
          </a:stretch>
        </p:blipFill>
        <p:spPr>
          <a:xfrm>
            <a:off x="6129825" y="866168"/>
            <a:ext cx="5981701" cy="1838582"/>
          </a:xfrm>
          <a:prstGeom prst="rect">
            <a:avLst/>
          </a:prstGeom>
        </p:spPr>
      </p:pic>
      <p:grpSp>
        <p:nvGrpSpPr>
          <p:cNvPr id="25" name="Group 24">
            <a:extLst>
              <a:ext uri="{FF2B5EF4-FFF2-40B4-BE49-F238E27FC236}">
                <a16:creationId xmlns:a16="http://schemas.microsoft.com/office/drawing/2014/main" id="{DB3D844C-09F3-AB2E-4C4F-095A6E27373B}"/>
              </a:ext>
            </a:extLst>
          </p:cNvPr>
          <p:cNvGrpSpPr/>
          <p:nvPr/>
        </p:nvGrpSpPr>
        <p:grpSpPr>
          <a:xfrm>
            <a:off x="6473527" y="2962410"/>
            <a:ext cx="5637999" cy="2558596"/>
            <a:chOff x="6284763" y="3273211"/>
            <a:chExt cx="5637999" cy="2558596"/>
          </a:xfrm>
        </p:grpSpPr>
        <p:sp>
          <p:nvSpPr>
            <p:cNvPr id="26" name="Rectangle 25">
              <a:extLst>
                <a:ext uri="{FF2B5EF4-FFF2-40B4-BE49-F238E27FC236}">
                  <a16:creationId xmlns:a16="http://schemas.microsoft.com/office/drawing/2014/main" id="{25637E8F-CC1E-B5F4-824D-47E3403429BE}"/>
                </a:ext>
              </a:extLst>
            </p:cNvPr>
            <p:cNvSpPr/>
            <p:nvPr/>
          </p:nvSpPr>
          <p:spPr>
            <a:xfrm>
              <a:off x="8867502" y="3972597"/>
              <a:ext cx="3055260" cy="45668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LOSING LOYAL CUSTOMERS</a:t>
              </a:r>
              <a:endParaRPr lang="en-IN" sz="2000" b="1" dirty="0"/>
            </a:p>
          </p:txBody>
        </p:sp>
        <p:sp>
          <p:nvSpPr>
            <p:cNvPr id="27" name="Arrow: Chevron 26">
              <a:extLst>
                <a:ext uri="{FF2B5EF4-FFF2-40B4-BE49-F238E27FC236}">
                  <a16:creationId xmlns:a16="http://schemas.microsoft.com/office/drawing/2014/main" id="{1B2AE99A-AA67-1237-B917-7AF46567CCD2}"/>
                </a:ext>
              </a:extLst>
            </p:cNvPr>
            <p:cNvSpPr/>
            <p:nvPr/>
          </p:nvSpPr>
          <p:spPr>
            <a:xfrm>
              <a:off x="6284763" y="3972597"/>
              <a:ext cx="2414215" cy="484632"/>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GROUP 2</a:t>
              </a:r>
              <a:endParaRPr lang="en-IN" sz="2000" b="1" dirty="0"/>
            </a:p>
          </p:txBody>
        </p:sp>
        <p:sp>
          <p:nvSpPr>
            <p:cNvPr id="28" name="Rectangle 27">
              <a:extLst>
                <a:ext uri="{FF2B5EF4-FFF2-40B4-BE49-F238E27FC236}">
                  <a16:creationId xmlns:a16="http://schemas.microsoft.com/office/drawing/2014/main" id="{7FF4755D-4F8A-A4A4-A10D-D94A218D4628}"/>
                </a:ext>
              </a:extLst>
            </p:cNvPr>
            <p:cNvSpPr/>
            <p:nvPr/>
          </p:nvSpPr>
          <p:spPr>
            <a:xfrm>
              <a:off x="8867502" y="4679986"/>
              <a:ext cx="3055260" cy="45668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GOOD CUSTOMERS</a:t>
              </a:r>
              <a:endParaRPr lang="en-IN" sz="2000" b="1" dirty="0"/>
            </a:p>
          </p:txBody>
        </p:sp>
        <p:sp>
          <p:nvSpPr>
            <p:cNvPr id="29" name="Arrow: Chevron 28">
              <a:extLst>
                <a:ext uri="{FF2B5EF4-FFF2-40B4-BE49-F238E27FC236}">
                  <a16:creationId xmlns:a16="http://schemas.microsoft.com/office/drawing/2014/main" id="{AFAB5AB3-B834-5D5B-D9CA-6DD9F2D39C40}"/>
                </a:ext>
              </a:extLst>
            </p:cNvPr>
            <p:cNvSpPr/>
            <p:nvPr/>
          </p:nvSpPr>
          <p:spPr>
            <a:xfrm>
              <a:off x="6284763" y="4659886"/>
              <a:ext cx="2414215" cy="484632"/>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GROUP 3</a:t>
              </a:r>
              <a:endParaRPr lang="en-IN" sz="2000" b="1" dirty="0"/>
            </a:p>
          </p:txBody>
        </p:sp>
        <p:sp>
          <p:nvSpPr>
            <p:cNvPr id="30" name="Rectangle 29">
              <a:extLst>
                <a:ext uri="{FF2B5EF4-FFF2-40B4-BE49-F238E27FC236}">
                  <a16:creationId xmlns:a16="http://schemas.microsoft.com/office/drawing/2014/main" id="{90522B99-2F75-0340-893D-3CED19C8B6F7}"/>
                </a:ext>
              </a:extLst>
            </p:cNvPr>
            <p:cNvSpPr/>
            <p:nvPr/>
          </p:nvSpPr>
          <p:spPr>
            <a:xfrm>
              <a:off x="8867502" y="5361151"/>
              <a:ext cx="3055260" cy="45668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BEST CUSTOMERS</a:t>
              </a:r>
              <a:endParaRPr lang="en-IN" sz="2000" b="1" dirty="0"/>
            </a:p>
          </p:txBody>
        </p:sp>
        <p:sp>
          <p:nvSpPr>
            <p:cNvPr id="32" name="Arrow: Chevron 31">
              <a:extLst>
                <a:ext uri="{FF2B5EF4-FFF2-40B4-BE49-F238E27FC236}">
                  <a16:creationId xmlns:a16="http://schemas.microsoft.com/office/drawing/2014/main" id="{074F3D94-08A7-646D-F5AE-6BCBF7E97BA3}"/>
                </a:ext>
              </a:extLst>
            </p:cNvPr>
            <p:cNvSpPr/>
            <p:nvPr/>
          </p:nvSpPr>
          <p:spPr>
            <a:xfrm>
              <a:off x="6284763" y="5347175"/>
              <a:ext cx="2414215" cy="484632"/>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GROUP 4</a:t>
              </a:r>
              <a:endParaRPr lang="en-IN" sz="2000" b="1" dirty="0"/>
            </a:p>
          </p:txBody>
        </p:sp>
        <p:sp>
          <p:nvSpPr>
            <p:cNvPr id="33" name="Rectangle 32">
              <a:extLst>
                <a:ext uri="{FF2B5EF4-FFF2-40B4-BE49-F238E27FC236}">
                  <a16:creationId xmlns:a16="http://schemas.microsoft.com/office/drawing/2014/main" id="{22651345-81DD-7CD5-7423-56CE8C5B55AB}"/>
                </a:ext>
              </a:extLst>
            </p:cNvPr>
            <p:cNvSpPr/>
            <p:nvPr/>
          </p:nvSpPr>
          <p:spPr>
            <a:xfrm>
              <a:off x="8867502" y="3287187"/>
              <a:ext cx="3055260" cy="456680"/>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LOST POOR CUSTOMERS</a:t>
              </a:r>
              <a:endParaRPr lang="en-IN" sz="2000" b="1" dirty="0"/>
            </a:p>
          </p:txBody>
        </p:sp>
        <p:sp>
          <p:nvSpPr>
            <p:cNvPr id="34" name="Arrow: Chevron 33">
              <a:extLst>
                <a:ext uri="{FF2B5EF4-FFF2-40B4-BE49-F238E27FC236}">
                  <a16:creationId xmlns:a16="http://schemas.microsoft.com/office/drawing/2014/main" id="{FAD3F290-2EE9-A5F2-87B8-5EE5F3EF2C08}"/>
                </a:ext>
              </a:extLst>
            </p:cNvPr>
            <p:cNvSpPr/>
            <p:nvPr/>
          </p:nvSpPr>
          <p:spPr>
            <a:xfrm>
              <a:off x="6284763" y="3273211"/>
              <a:ext cx="2414215" cy="484632"/>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GROUP 1</a:t>
              </a:r>
              <a:endParaRPr lang="en-IN" sz="2000" b="1" dirty="0"/>
            </a:p>
          </p:txBody>
        </p:sp>
      </p:grpSp>
    </p:spTree>
    <p:extLst>
      <p:ext uri="{BB962C8B-B14F-4D97-AF65-F5344CB8AC3E}">
        <p14:creationId xmlns:p14="http://schemas.microsoft.com/office/powerpoint/2010/main" val="116043833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alphaModFix amt="21000"/>
          </a:blip>
          <a:stretch>
            <a:fillRect/>
          </a:stretch>
        </a:blipFill>
        <a:effectLst/>
      </p:bgPr>
    </p:bg>
    <p:spTree>
      <p:nvGrpSpPr>
        <p:cNvPr id="1" name=""/>
        <p:cNvGrpSpPr/>
        <p:nvPr/>
      </p:nvGrpSpPr>
      <p:grpSpPr>
        <a:xfrm>
          <a:off x="0" y="0"/>
          <a:ext cx="0" cy="0"/>
          <a:chOff x="0" y="0"/>
          <a:chExt cx="0" cy="0"/>
        </a:xfrm>
      </p:grpSpPr>
      <p:pic>
        <p:nvPicPr>
          <p:cNvPr id="46" name="Google Shape;226;p19">
            <a:extLst>
              <a:ext uri="{FF2B5EF4-FFF2-40B4-BE49-F238E27FC236}">
                <a16:creationId xmlns:a16="http://schemas.microsoft.com/office/drawing/2014/main" id="{6691FB15-FBD5-EBC3-B50B-D0A854C6754D}"/>
              </a:ext>
            </a:extLst>
          </p:cNvPr>
          <p:cNvPicPr preferRelativeResize="0"/>
          <p:nvPr/>
        </p:nvPicPr>
        <p:blipFill rotWithShape="1">
          <a:blip r:embed="rId3">
            <a:alphaModFix/>
          </a:blip>
          <a:srcRect/>
          <a:stretch/>
        </p:blipFill>
        <p:spPr>
          <a:xfrm>
            <a:off x="125047" y="590842"/>
            <a:ext cx="11623039" cy="3195040"/>
          </a:xfrm>
          <a:prstGeom prst="rect">
            <a:avLst/>
          </a:prstGeom>
          <a:noFill/>
          <a:ln>
            <a:noFill/>
          </a:ln>
        </p:spPr>
      </p:pic>
      <p:sp>
        <p:nvSpPr>
          <p:cNvPr id="47" name="Google Shape;227;p19">
            <a:extLst>
              <a:ext uri="{FF2B5EF4-FFF2-40B4-BE49-F238E27FC236}">
                <a16:creationId xmlns:a16="http://schemas.microsoft.com/office/drawing/2014/main" id="{7381A483-2F63-3B3B-FD72-BEE7D7D3AF5E}"/>
              </a:ext>
            </a:extLst>
          </p:cNvPr>
          <p:cNvSpPr txBox="1"/>
          <p:nvPr/>
        </p:nvSpPr>
        <p:spPr>
          <a:xfrm>
            <a:off x="125047" y="193421"/>
            <a:ext cx="6269502" cy="475543"/>
          </a:xfrm>
          <a:prstGeom prst="rect">
            <a:avLst/>
          </a:prstGeom>
          <a:noFill/>
          <a:ln>
            <a:noFill/>
          </a:ln>
        </p:spPr>
        <p:txBody>
          <a:bodyPr spcFirstLastPara="1" wrap="square" lIns="91425" tIns="45700" rIns="91425" bIns="45700" anchor="b" anchorCtr="0">
            <a:normAutofit fontScale="92500" lnSpcReduction="20000"/>
          </a:bodyPr>
          <a:lstStyle/>
          <a:p>
            <a:pPr marL="0" marR="0" lvl="0" indent="0" rtl="0">
              <a:lnSpc>
                <a:spcPct val="90000"/>
              </a:lnSpc>
              <a:spcBef>
                <a:spcPts val="0"/>
              </a:spcBef>
              <a:spcAft>
                <a:spcPts val="0"/>
              </a:spcAft>
              <a:buClr>
                <a:srgbClr val="2F5496"/>
              </a:buClr>
              <a:buSzPts val="3600"/>
              <a:buFont typeface="Arial Black"/>
              <a:buNone/>
            </a:pPr>
            <a:r>
              <a:rPr lang="en-US" sz="3600" b="0" i="0" u="none" strike="noStrike" cap="none" dirty="0">
                <a:solidFill>
                  <a:srgbClr val="2F5496"/>
                </a:solidFill>
                <a:latin typeface="Arial Black"/>
                <a:ea typeface="Arial Black"/>
                <a:cs typeface="Arial Black"/>
                <a:sym typeface="Arial Black"/>
              </a:rPr>
              <a:t>K-MEANS CLUSTERING</a:t>
            </a:r>
            <a:endParaRPr sz="3600" b="0" i="0" u="none" strike="noStrike" cap="none" dirty="0">
              <a:solidFill>
                <a:srgbClr val="2F5496"/>
              </a:solidFill>
              <a:latin typeface="Arial Black"/>
              <a:ea typeface="Arial Black"/>
              <a:cs typeface="Arial Black"/>
              <a:sym typeface="Arial Black"/>
            </a:endParaRPr>
          </a:p>
        </p:txBody>
      </p:sp>
      <p:sp>
        <p:nvSpPr>
          <p:cNvPr id="48" name="Rectangle 47">
            <a:extLst>
              <a:ext uri="{FF2B5EF4-FFF2-40B4-BE49-F238E27FC236}">
                <a16:creationId xmlns:a16="http://schemas.microsoft.com/office/drawing/2014/main" id="{FA7A4D54-1CD9-7CF7-4081-FF25B37CD32D}"/>
              </a:ext>
            </a:extLst>
          </p:cNvPr>
          <p:cNvSpPr/>
          <p:nvPr/>
        </p:nvSpPr>
        <p:spPr>
          <a:xfrm>
            <a:off x="45946" y="4736968"/>
            <a:ext cx="12085982" cy="6317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90000"/>
              </a:lnSpc>
              <a:spcBef>
                <a:spcPts val="1000"/>
              </a:spcBef>
              <a:buClr>
                <a:schemeClr val="dk1"/>
              </a:buClr>
              <a:buSzPts val="2400"/>
            </a:pPr>
            <a:r>
              <a:rPr lang="en-US" dirty="0"/>
              <a:t>2. If we go by the maximum Silhouette Score as the criteria for selecting an optimal number of clusters, then </a:t>
            </a:r>
            <a:r>
              <a:rPr lang="en-US" dirty="0" err="1"/>
              <a:t>n_clusters</a:t>
            </a:r>
            <a:r>
              <a:rPr lang="en-US" dirty="0"/>
              <a:t>=2 can be chosen.</a:t>
            </a:r>
          </a:p>
        </p:txBody>
      </p:sp>
      <p:sp>
        <p:nvSpPr>
          <p:cNvPr id="49" name="Rectangle 48">
            <a:extLst>
              <a:ext uri="{FF2B5EF4-FFF2-40B4-BE49-F238E27FC236}">
                <a16:creationId xmlns:a16="http://schemas.microsoft.com/office/drawing/2014/main" id="{37F1847F-0D2D-8F69-5B08-1168B061A4D3}"/>
              </a:ext>
            </a:extLst>
          </p:cNvPr>
          <p:cNvSpPr/>
          <p:nvPr/>
        </p:nvSpPr>
        <p:spPr>
          <a:xfrm>
            <a:off x="48320" y="5528405"/>
            <a:ext cx="12095360" cy="5876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90000"/>
              </a:lnSpc>
              <a:spcBef>
                <a:spcPts val="1000"/>
              </a:spcBef>
              <a:buClr>
                <a:schemeClr val="dk1"/>
              </a:buClr>
              <a:buSzPts val="2400"/>
            </a:pPr>
            <a:r>
              <a:rPr lang="en-US" dirty="0"/>
              <a:t>3. If we look at both of the graphs at the same time to decide the optimal number of clusters, So 4 appears to be a good choice, having a decent Silhouette score as well as near the elbow of the elbow curve.</a:t>
            </a:r>
          </a:p>
        </p:txBody>
      </p:sp>
      <p:sp>
        <p:nvSpPr>
          <p:cNvPr id="52" name="Rectangle 51">
            <a:extLst>
              <a:ext uri="{FF2B5EF4-FFF2-40B4-BE49-F238E27FC236}">
                <a16:creationId xmlns:a16="http://schemas.microsoft.com/office/drawing/2014/main" id="{13C250CB-1C61-B26E-9C49-47A7A62391CA}"/>
              </a:ext>
            </a:extLst>
          </p:cNvPr>
          <p:cNvSpPr/>
          <p:nvPr/>
        </p:nvSpPr>
        <p:spPr>
          <a:xfrm>
            <a:off x="45946" y="3945531"/>
            <a:ext cx="12085982" cy="6317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90000"/>
              </a:lnSpc>
              <a:spcBef>
                <a:spcPts val="1000"/>
              </a:spcBef>
              <a:buClr>
                <a:schemeClr val="dk1"/>
              </a:buClr>
              <a:buSzPts val="2400"/>
            </a:pPr>
            <a:r>
              <a:rPr lang="en-US" dirty="0"/>
              <a:t>1. From the Elbow curve 5 appears to be at the elbow and hence can be considered as the number of clusters. </a:t>
            </a:r>
            <a:r>
              <a:rPr lang="en-US" dirty="0" err="1"/>
              <a:t>n_clusters</a:t>
            </a:r>
            <a:r>
              <a:rPr lang="en-US" dirty="0"/>
              <a:t>=4 or 6 can also be considered.</a:t>
            </a:r>
          </a:p>
        </p:txBody>
      </p:sp>
    </p:spTree>
    <p:extLst>
      <p:ext uri="{BB962C8B-B14F-4D97-AF65-F5344CB8AC3E}">
        <p14:creationId xmlns:p14="http://schemas.microsoft.com/office/powerpoint/2010/main" val="3751745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48"/>
                                        </p:tgtEl>
                                        <p:attrNameLst>
                                          <p:attrName>style.visibility</p:attrName>
                                        </p:attrNameLst>
                                      </p:cBhvr>
                                      <p:to>
                                        <p:strVal val="visible"/>
                                      </p:to>
                                    </p:set>
                                    <p:anim calcmode="lin" valueType="num">
                                      <p:cBhvr>
                                        <p:cTn id="7" dur="500" fill="hold"/>
                                        <p:tgtEl>
                                          <p:spTgt spid="48"/>
                                        </p:tgtEl>
                                        <p:attrNameLst>
                                          <p:attrName>ppt_w</p:attrName>
                                        </p:attrNameLst>
                                      </p:cBhvr>
                                      <p:tavLst>
                                        <p:tav tm="0">
                                          <p:val>
                                            <p:fltVal val="0"/>
                                          </p:val>
                                        </p:tav>
                                        <p:tav tm="100000">
                                          <p:val>
                                            <p:strVal val="#ppt_w"/>
                                          </p:val>
                                        </p:tav>
                                      </p:tavLst>
                                    </p:anim>
                                    <p:anim calcmode="lin" valueType="num">
                                      <p:cBhvr>
                                        <p:cTn id="8" dur="500" fill="hold"/>
                                        <p:tgtEl>
                                          <p:spTgt spid="48"/>
                                        </p:tgtEl>
                                        <p:attrNameLst>
                                          <p:attrName>ppt_h</p:attrName>
                                        </p:attrNameLst>
                                      </p:cBhvr>
                                      <p:tavLst>
                                        <p:tav tm="0">
                                          <p:val>
                                            <p:fltVal val="0"/>
                                          </p:val>
                                        </p:tav>
                                        <p:tav tm="100000">
                                          <p:val>
                                            <p:strVal val="#ppt_h"/>
                                          </p:val>
                                        </p:tav>
                                      </p:tavLst>
                                    </p:anim>
                                    <p:animEffect transition="in" filter="fade">
                                      <p:cBhvr>
                                        <p:cTn id="9" dur="500"/>
                                        <p:tgtEl>
                                          <p:spTgt spid="48"/>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49"/>
                                        </p:tgtEl>
                                        <p:attrNameLst>
                                          <p:attrName>style.visibility</p:attrName>
                                        </p:attrNameLst>
                                      </p:cBhvr>
                                      <p:to>
                                        <p:strVal val="visible"/>
                                      </p:to>
                                    </p:set>
                                    <p:anim calcmode="lin" valueType="num">
                                      <p:cBhvr>
                                        <p:cTn id="12" dur="500" fill="hold"/>
                                        <p:tgtEl>
                                          <p:spTgt spid="49"/>
                                        </p:tgtEl>
                                        <p:attrNameLst>
                                          <p:attrName>ppt_w</p:attrName>
                                        </p:attrNameLst>
                                      </p:cBhvr>
                                      <p:tavLst>
                                        <p:tav tm="0">
                                          <p:val>
                                            <p:fltVal val="0"/>
                                          </p:val>
                                        </p:tav>
                                        <p:tav tm="100000">
                                          <p:val>
                                            <p:strVal val="#ppt_w"/>
                                          </p:val>
                                        </p:tav>
                                      </p:tavLst>
                                    </p:anim>
                                    <p:anim calcmode="lin" valueType="num">
                                      <p:cBhvr>
                                        <p:cTn id="13" dur="500" fill="hold"/>
                                        <p:tgtEl>
                                          <p:spTgt spid="49"/>
                                        </p:tgtEl>
                                        <p:attrNameLst>
                                          <p:attrName>ppt_h</p:attrName>
                                        </p:attrNameLst>
                                      </p:cBhvr>
                                      <p:tavLst>
                                        <p:tav tm="0">
                                          <p:val>
                                            <p:fltVal val="0"/>
                                          </p:val>
                                        </p:tav>
                                        <p:tav tm="100000">
                                          <p:val>
                                            <p:strVal val="#ppt_h"/>
                                          </p:val>
                                        </p:tav>
                                      </p:tavLst>
                                    </p:anim>
                                    <p:animEffect transition="in" filter="fade">
                                      <p:cBhvr>
                                        <p:cTn id="14" dur="500"/>
                                        <p:tgtEl>
                                          <p:spTgt spid="49"/>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52"/>
                                        </p:tgtEl>
                                        <p:attrNameLst>
                                          <p:attrName>style.visibility</p:attrName>
                                        </p:attrNameLst>
                                      </p:cBhvr>
                                      <p:to>
                                        <p:strVal val="visible"/>
                                      </p:to>
                                    </p:set>
                                    <p:anim calcmode="lin" valueType="num">
                                      <p:cBhvr>
                                        <p:cTn id="17" dur="500" fill="hold"/>
                                        <p:tgtEl>
                                          <p:spTgt spid="52"/>
                                        </p:tgtEl>
                                        <p:attrNameLst>
                                          <p:attrName>ppt_w</p:attrName>
                                        </p:attrNameLst>
                                      </p:cBhvr>
                                      <p:tavLst>
                                        <p:tav tm="0">
                                          <p:val>
                                            <p:fltVal val="0"/>
                                          </p:val>
                                        </p:tav>
                                        <p:tav tm="100000">
                                          <p:val>
                                            <p:strVal val="#ppt_w"/>
                                          </p:val>
                                        </p:tav>
                                      </p:tavLst>
                                    </p:anim>
                                    <p:anim calcmode="lin" valueType="num">
                                      <p:cBhvr>
                                        <p:cTn id="18" dur="500" fill="hold"/>
                                        <p:tgtEl>
                                          <p:spTgt spid="52"/>
                                        </p:tgtEl>
                                        <p:attrNameLst>
                                          <p:attrName>ppt_h</p:attrName>
                                        </p:attrNameLst>
                                      </p:cBhvr>
                                      <p:tavLst>
                                        <p:tav tm="0">
                                          <p:val>
                                            <p:fltVal val="0"/>
                                          </p:val>
                                        </p:tav>
                                        <p:tav tm="100000">
                                          <p:val>
                                            <p:strVal val="#ppt_h"/>
                                          </p:val>
                                        </p:tav>
                                      </p:tavLst>
                                    </p:anim>
                                    <p:animEffect transition="in" filter="fade">
                                      <p:cBhvr>
                                        <p:cTn id="19"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49" grpId="0" animBg="1"/>
      <p:bldP spid="52"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alphaModFix amt="21000"/>
          </a:blip>
          <a:stretch>
            <a:fillRect/>
          </a:stretch>
        </a:blipFill>
        <a:effectLst/>
      </p:bgPr>
    </p:bg>
    <p:spTree>
      <p:nvGrpSpPr>
        <p:cNvPr id="1" name=""/>
        <p:cNvGrpSpPr/>
        <p:nvPr/>
      </p:nvGrpSpPr>
      <p:grpSpPr>
        <a:xfrm>
          <a:off x="0" y="0"/>
          <a:ext cx="0" cy="0"/>
          <a:chOff x="0" y="0"/>
          <a:chExt cx="0" cy="0"/>
        </a:xfrm>
      </p:grpSpPr>
      <p:pic>
        <p:nvPicPr>
          <p:cNvPr id="31" name="Google Shape;90;p1">
            <a:extLst>
              <a:ext uri="{FF2B5EF4-FFF2-40B4-BE49-F238E27FC236}">
                <a16:creationId xmlns:a16="http://schemas.microsoft.com/office/drawing/2014/main" id="{E780B4BF-6DCD-84F2-D850-93F738E19507}"/>
              </a:ext>
            </a:extLst>
          </p:cNvPr>
          <p:cNvPicPr preferRelativeResize="0"/>
          <p:nvPr/>
        </p:nvPicPr>
        <p:blipFill rotWithShape="1">
          <a:blip r:embed="rId3">
            <a:alphaModFix/>
          </a:blip>
          <a:srcRect/>
          <a:stretch/>
        </p:blipFill>
        <p:spPr>
          <a:xfrm>
            <a:off x="11173491" y="171123"/>
            <a:ext cx="685296" cy="631788"/>
          </a:xfrm>
          <a:prstGeom prst="rect">
            <a:avLst/>
          </a:prstGeom>
          <a:noFill/>
          <a:ln>
            <a:noFill/>
          </a:ln>
        </p:spPr>
      </p:pic>
      <p:sp>
        <p:nvSpPr>
          <p:cNvPr id="38" name="Google Shape;217;p18">
            <a:extLst>
              <a:ext uri="{FF2B5EF4-FFF2-40B4-BE49-F238E27FC236}">
                <a16:creationId xmlns:a16="http://schemas.microsoft.com/office/drawing/2014/main" id="{22511AE5-3ADF-C984-9E17-E0700289F9BD}"/>
              </a:ext>
            </a:extLst>
          </p:cNvPr>
          <p:cNvSpPr txBox="1">
            <a:spLocks/>
          </p:cNvSpPr>
          <p:nvPr/>
        </p:nvSpPr>
        <p:spPr>
          <a:xfrm>
            <a:off x="2844716" y="171123"/>
            <a:ext cx="7328650" cy="695045"/>
          </a:xfrm>
          <a:prstGeom prst="rect">
            <a:avLst/>
          </a:prstGeom>
          <a:noFill/>
          <a:ln>
            <a:noFill/>
          </a:ln>
        </p:spPr>
        <p:txBody>
          <a:bodyPr spcFirstLastPara="1" vert="horz" wrap="square" lIns="91425" tIns="45700" rIns="91425" bIns="4570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buClr>
                <a:srgbClr val="2F5496"/>
              </a:buClr>
              <a:buSzPts val="3600"/>
              <a:buFont typeface="Arial Black"/>
              <a:buNone/>
            </a:pPr>
            <a:r>
              <a:rPr lang="en-US" sz="3600" dirty="0">
                <a:solidFill>
                  <a:srgbClr val="2F5496"/>
                </a:solidFill>
                <a:latin typeface="Arial Black"/>
                <a:ea typeface="Arial Black"/>
                <a:cs typeface="Arial Black"/>
                <a:sym typeface="Arial Black"/>
              </a:rPr>
              <a:t>K-MEANS | 2CLUSTER</a:t>
            </a:r>
          </a:p>
        </p:txBody>
      </p:sp>
      <p:pic>
        <p:nvPicPr>
          <p:cNvPr id="1026" name="Picture 2">
            <a:extLst>
              <a:ext uri="{FF2B5EF4-FFF2-40B4-BE49-F238E27FC236}">
                <a16:creationId xmlns:a16="http://schemas.microsoft.com/office/drawing/2014/main" id="{57D24D57-25A8-26CB-1734-6AE15521BD2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9808" y="866168"/>
            <a:ext cx="10812384" cy="4048125"/>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FC135BA4-8EDB-1BE5-9B13-AC82AE0959D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9808" y="5163672"/>
            <a:ext cx="11068050" cy="1342418"/>
          </a:xfrm>
          <a:prstGeom prst="rect">
            <a:avLst/>
          </a:prstGeom>
        </p:spPr>
      </p:pic>
    </p:spTree>
    <p:extLst>
      <p:ext uri="{BB962C8B-B14F-4D97-AF65-F5344CB8AC3E}">
        <p14:creationId xmlns:p14="http://schemas.microsoft.com/office/powerpoint/2010/main" val="1662374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wipe(down)">
                                      <p:cBhvr>
                                        <p:cTn id="7"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9000"/>
            <a:lum/>
          </a:blip>
          <a:srcRect/>
          <a:stretch>
            <a:fillRect t="-9000" b="-9000"/>
          </a:stretch>
        </a:blipFill>
        <a:effectLst/>
      </p:bgPr>
    </p:bg>
    <p:spTree>
      <p:nvGrpSpPr>
        <p:cNvPr id="1" name=""/>
        <p:cNvGrpSpPr/>
        <p:nvPr/>
      </p:nvGrpSpPr>
      <p:grpSpPr>
        <a:xfrm>
          <a:off x="0" y="0"/>
          <a:ext cx="0" cy="0"/>
          <a:chOff x="0" y="0"/>
          <a:chExt cx="0" cy="0"/>
        </a:xfrm>
      </p:grpSpPr>
      <p:sp>
        <p:nvSpPr>
          <p:cNvPr id="218" name="Google Shape;116;p5">
            <a:extLst>
              <a:ext uri="{FF2B5EF4-FFF2-40B4-BE49-F238E27FC236}">
                <a16:creationId xmlns:a16="http://schemas.microsoft.com/office/drawing/2014/main" id="{CBE5DE9E-FBF2-C552-390E-6338979EFA71}"/>
              </a:ext>
            </a:extLst>
          </p:cNvPr>
          <p:cNvSpPr txBox="1">
            <a:spLocks/>
          </p:cNvSpPr>
          <p:nvPr/>
        </p:nvSpPr>
        <p:spPr>
          <a:xfrm>
            <a:off x="-199077" y="-106822"/>
            <a:ext cx="10429932" cy="748834"/>
          </a:xfrm>
          <a:prstGeom prst="rect">
            <a:avLst/>
          </a:prstGeom>
          <a:noFill/>
          <a:ln>
            <a:noFill/>
          </a:ln>
        </p:spPr>
        <p:txBody>
          <a:bodyPr spcFirstLastPara="1" vert="horz" wrap="square" lIns="91425" tIns="45700" rIns="91425" bIns="45700"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0"/>
              </a:spcBef>
              <a:buClr>
                <a:srgbClr val="2F5496"/>
              </a:buClr>
              <a:buSzPts val="3600"/>
              <a:buFont typeface="Arial Black"/>
              <a:buNone/>
            </a:pPr>
            <a:r>
              <a:rPr lang="en-US" sz="3600" dirty="0">
                <a:solidFill>
                  <a:srgbClr val="2F5496"/>
                </a:solidFill>
                <a:latin typeface="Arial Black"/>
                <a:ea typeface="Arial Black"/>
                <a:cs typeface="Arial Black"/>
                <a:sym typeface="Arial Black"/>
              </a:rPr>
              <a:t>IMPORTING AND INSPECTING DATASET</a:t>
            </a:r>
          </a:p>
        </p:txBody>
      </p:sp>
      <p:sp>
        <p:nvSpPr>
          <p:cNvPr id="2190" name="TextBox 2189">
            <a:extLst>
              <a:ext uri="{FF2B5EF4-FFF2-40B4-BE49-F238E27FC236}">
                <a16:creationId xmlns:a16="http://schemas.microsoft.com/office/drawing/2014/main" id="{9F19BA5B-4C3E-E340-BB78-B1E33B4A4039}"/>
              </a:ext>
            </a:extLst>
          </p:cNvPr>
          <p:cNvSpPr txBox="1"/>
          <p:nvPr/>
        </p:nvSpPr>
        <p:spPr>
          <a:xfrm>
            <a:off x="72359" y="681670"/>
            <a:ext cx="4107766" cy="477054"/>
          </a:xfrm>
          <a:prstGeom prst="rect">
            <a:avLst/>
          </a:prstGeom>
          <a:noFill/>
        </p:spPr>
        <p:txBody>
          <a:bodyPr wrap="square" rtlCol="0">
            <a:spAutoFit/>
          </a:bodyPr>
          <a:lstStyle/>
          <a:p>
            <a:r>
              <a:rPr lang="en-US" sz="2500" dirty="0">
                <a:solidFill>
                  <a:schemeClr val="accent1">
                    <a:lumMod val="50000"/>
                  </a:schemeClr>
                </a:solidFill>
              </a:rPr>
              <a:t>Data set Name:- Online Retail</a:t>
            </a:r>
            <a:endParaRPr lang="en-IN" sz="2500" dirty="0">
              <a:solidFill>
                <a:schemeClr val="accent1">
                  <a:lumMod val="50000"/>
                </a:schemeClr>
              </a:solidFill>
            </a:endParaRPr>
          </a:p>
        </p:txBody>
      </p:sp>
      <p:sp>
        <p:nvSpPr>
          <p:cNvPr id="220" name="TextBox 219">
            <a:extLst>
              <a:ext uri="{FF2B5EF4-FFF2-40B4-BE49-F238E27FC236}">
                <a16:creationId xmlns:a16="http://schemas.microsoft.com/office/drawing/2014/main" id="{74BDEA3A-4222-94A0-C7C9-624CDD91EF87}"/>
              </a:ext>
            </a:extLst>
          </p:cNvPr>
          <p:cNvSpPr txBox="1"/>
          <p:nvPr/>
        </p:nvSpPr>
        <p:spPr>
          <a:xfrm>
            <a:off x="39534" y="1148126"/>
            <a:ext cx="6302326" cy="477054"/>
          </a:xfrm>
          <a:prstGeom prst="rect">
            <a:avLst/>
          </a:prstGeom>
          <a:noFill/>
        </p:spPr>
        <p:txBody>
          <a:bodyPr wrap="square" rtlCol="0">
            <a:spAutoFit/>
          </a:bodyPr>
          <a:lstStyle/>
          <a:p>
            <a:r>
              <a:rPr lang="en-US" sz="2500" dirty="0">
                <a:solidFill>
                  <a:schemeClr val="accent1">
                    <a:lumMod val="50000"/>
                  </a:schemeClr>
                </a:solidFill>
              </a:rPr>
              <a:t>No of Observation:541909 (shape=8x541909)</a:t>
            </a:r>
            <a:endParaRPr lang="en-IN" sz="2500" dirty="0">
              <a:solidFill>
                <a:schemeClr val="accent1">
                  <a:lumMod val="50000"/>
                </a:schemeClr>
              </a:solidFill>
            </a:endParaRPr>
          </a:p>
        </p:txBody>
      </p:sp>
      <p:sp>
        <p:nvSpPr>
          <p:cNvPr id="221" name="Google Shape;116;p5">
            <a:extLst>
              <a:ext uri="{FF2B5EF4-FFF2-40B4-BE49-F238E27FC236}">
                <a16:creationId xmlns:a16="http://schemas.microsoft.com/office/drawing/2014/main" id="{15C49259-8A12-BAB3-F2CF-8B3E4C4169AB}"/>
              </a:ext>
            </a:extLst>
          </p:cNvPr>
          <p:cNvSpPr txBox="1">
            <a:spLocks/>
          </p:cNvSpPr>
          <p:nvPr/>
        </p:nvSpPr>
        <p:spPr>
          <a:xfrm>
            <a:off x="0" y="2375707"/>
            <a:ext cx="4642338" cy="630584"/>
          </a:xfrm>
          <a:prstGeom prst="rect">
            <a:avLst/>
          </a:prstGeom>
          <a:noFill/>
          <a:ln>
            <a:noFill/>
          </a:ln>
        </p:spPr>
        <p:txBody>
          <a:bodyPr spcFirstLastPara="1" vert="horz" wrap="square" lIns="91425" tIns="45700" rIns="91425" bIns="45700"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buClr>
                <a:srgbClr val="2F5496"/>
              </a:buClr>
              <a:buSzPts val="3600"/>
              <a:buFont typeface="Arial Black"/>
              <a:buNone/>
            </a:pPr>
            <a:r>
              <a:rPr lang="en-US" sz="3600" dirty="0">
                <a:solidFill>
                  <a:srgbClr val="2F5496"/>
                </a:solidFill>
                <a:latin typeface="Arial Black"/>
                <a:ea typeface="Arial Black"/>
                <a:cs typeface="Arial Black"/>
                <a:sym typeface="Arial Black"/>
              </a:rPr>
              <a:t>Data Cleaning</a:t>
            </a:r>
          </a:p>
        </p:txBody>
      </p:sp>
      <p:sp>
        <p:nvSpPr>
          <p:cNvPr id="222" name="TextBox 221">
            <a:extLst>
              <a:ext uri="{FF2B5EF4-FFF2-40B4-BE49-F238E27FC236}">
                <a16:creationId xmlns:a16="http://schemas.microsoft.com/office/drawing/2014/main" id="{6088F60A-070E-D9F9-E2F7-395381D8A735}"/>
              </a:ext>
            </a:extLst>
          </p:cNvPr>
          <p:cNvSpPr txBox="1"/>
          <p:nvPr/>
        </p:nvSpPr>
        <p:spPr>
          <a:xfrm>
            <a:off x="21788" y="3327996"/>
            <a:ext cx="8790897" cy="1200329"/>
          </a:xfrm>
          <a:prstGeom prst="rect">
            <a:avLst/>
          </a:prstGeom>
          <a:noFill/>
        </p:spPr>
        <p:txBody>
          <a:bodyPr wrap="square" rtlCol="0">
            <a:spAutoFit/>
          </a:bodyPr>
          <a:lstStyle/>
          <a:p>
            <a:pPr algn="just"/>
            <a:r>
              <a:rPr lang="en-US" sz="2400" b="0" i="0" dirty="0">
                <a:solidFill>
                  <a:srgbClr val="FF0000"/>
                </a:solidFill>
                <a:effectLst/>
              </a:rPr>
              <a:t>1. </a:t>
            </a:r>
            <a:r>
              <a:rPr lang="en-US" sz="2400" b="0" i="0" dirty="0" err="1">
                <a:solidFill>
                  <a:srgbClr val="FF0000"/>
                </a:solidFill>
                <a:effectLst/>
              </a:rPr>
              <a:t>CustomerID</a:t>
            </a:r>
            <a:r>
              <a:rPr lang="en-US" sz="2400" b="0" i="0" dirty="0">
                <a:solidFill>
                  <a:srgbClr val="FF0000"/>
                </a:solidFill>
                <a:effectLst/>
              </a:rPr>
              <a:t> - 24.93 % of items (</a:t>
            </a:r>
            <a:r>
              <a:rPr lang="en-US" sz="2400" b="0" i="0" dirty="0" err="1">
                <a:solidFill>
                  <a:srgbClr val="FF0000"/>
                </a:solidFill>
                <a:effectLst/>
              </a:rPr>
              <a:t>i.e</a:t>
            </a:r>
            <a:r>
              <a:rPr lang="en-US" sz="2400" b="0" i="0" dirty="0">
                <a:solidFill>
                  <a:srgbClr val="FF0000"/>
                </a:solidFill>
                <a:effectLst/>
              </a:rPr>
              <a:t> 135080)purchased are not assigned to Customers</a:t>
            </a:r>
          </a:p>
          <a:p>
            <a:pPr algn="just"/>
            <a:r>
              <a:rPr lang="en-US" sz="2400" dirty="0">
                <a:solidFill>
                  <a:srgbClr val="FF0000"/>
                </a:solidFill>
              </a:rPr>
              <a:t>2. Description – 1454 (0.27% Missing Values)</a:t>
            </a:r>
          </a:p>
        </p:txBody>
      </p:sp>
      <p:sp>
        <p:nvSpPr>
          <p:cNvPr id="2191" name="Callout: Left Arrow 2190">
            <a:extLst>
              <a:ext uri="{FF2B5EF4-FFF2-40B4-BE49-F238E27FC236}">
                <a16:creationId xmlns:a16="http://schemas.microsoft.com/office/drawing/2014/main" id="{CDE90118-AAEC-F729-6489-B585429B8F99}"/>
              </a:ext>
            </a:extLst>
          </p:cNvPr>
          <p:cNvSpPr/>
          <p:nvPr/>
        </p:nvSpPr>
        <p:spPr>
          <a:xfrm>
            <a:off x="8812685" y="3297564"/>
            <a:ext cx="2907795" cy="914400"/>
          </a:xfrm>
          <a:prstGeom prst="leftArrowCallout">
            <a:avLst>
              <a:gd name="adj1" fmla="val 25000"/>
              <a:gd name="adj2" fmla="val 25000"/>
              <a:gd name="adj3" fmla="val 25000"/>
              <a:gd name="adj4" fmla="val 86056"/>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No use of this data it can be dropped</a:t>
            </a:r>
            <a:endParaRPr lang="en-IN" sz="2000" b="1" dirty="0"/>
          </a:p>
        </p:txBody>
      </p:sp>
      <p:sp>
        <p:nvSpPr>
          <p:cNvPr id="224" name="Google Shape;116;p5">
            <a:extLst>
              <a:ext uri="{FF2B5EF4-FFF2-40B4-BE49-F238E27FC236}">
                <a16:creationId xmlns:a16="http://schemas.microsoft.com/office/drawing/2014/main" id="{5924E70F-F547-3721-0D8A-1D83BD511E8D}"/>
              </a:ext>
            </a:extLst>
          </p:cNvPr>
          <p:cNvSpPr txBox="1">
            <a:spLocks/>
          </p:cNvSpPr>
          <p:nvPr/>
        </p:nvSpPr>
        <p:spPr>
          <a:xfrm>
            <a:off x="39534" y="2958204"/>
            <a:ext cx="4543864" cy="477054"/>
          </a:xfrm>
          <a:prstGeom prst="rect">
            <a:avLst/>
          </a:prstGeom>
          <a:noFill/>
          <a:ln>
            <a:noFill/>
          </a:ln>
        </p:spPr>
        <p:txBody>
          <a:bodyPr spcFirstLastPara="1" vert="horz" wrap="square" lIns="91425" tIns="45700" rIns="91425" bIns="45700"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buClr>
                <a:srgbClr val="2F5496"/>
              </a:buClr>
              <a:buSzPts val="3600"/>
              <a:buFont typeface="Arial Black"/>
              <a:buNone/>
            </a:pPr>
            <a:r>
              <a:rPr lang="en-US" sz="2500" dirty="0">
                <a:solidFill>
                  <a:srgbClr val="FF0000"/>
                </a:solidFill>
                <a:latin typeface="Arial Black"/>
                <a:ea typeface="Arial Black"/>
                <a:cs typeface="Arial Black"/>
                <a:sym typeface="Arial Black"/>
              </a:rPr>
              <a:t>Checking Missing data</a:t>
            </a:r>
          </a:p>
        </p:txBody>
      </p:sp>
      <p:sp>
        <p:nvSpPr>
          <p:cNvPr id="225" name="Google Shape;116;p5">
            <a:extLst>
              <a:ext uri="{FF2B5EF4-FFF2-40B4-BE49-F238E27FC236}">
                <a16:creationId xmlns:a16="http://schemas.microsoft.com/office/drawing/2014/main" id="{6632CD78-E436-B693-E7A1-BB45D7B47390}"/>
              </a:ext>
            </a:extLst>
          </p:cNvPr>
          <p:cNvSpPr txBox="1">
            <a:spLocks/>
          </p:cNvSpPr>
          <p:nvPr/>
        </p:nvSpPr>
        <p:spPr>
          <a:xfrm>
            <a:off x="21788" y="4415783"/>
            <a:ext cx="3742006" cy="477054"/>
          </a:xfrm>
          <a:prstGeom prst="rect">
            <a:avLst/>
          </a:prstGeom>
          <a:noFill/>
          <a:ln>
            <a:noFill/>
          </a:ln>
        </p:spPr>
        <p:txBody>
          <a:bodyPr spcFirstLastPara="1" vert="horz" wrap="square" lIns="91425" tIns="45700" rIns="91425" bIns="45700"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buClr>
                <a:srgbClr val="2F5496"/>
              </a:buClr>
              <a:buSzPts val="3600"/>
              <a:buFont typeface="Arial Black"/>
              <a:buNone/>
            </a:pPr>
            <a:r>
              <a:rPr lang="en-US" sz="2500" dirty="0">
                <a:solidFill>
                  <a:srgbClr val="FF0000"/>
                </a:solidFill>
                <a:latin typeface="Arial Black"/>
                <a:ea typeface="Arial Black"/>
                <a:cs typeface="Arial Black"/>
                <a:sym typeface="Arial Black"/>
              </a:rPr>
              <a:t>Checking duplicates</a:t>
            </a:r>
          </a:p>
        </p:txBody>
      </p:sp>
      <p:sp>
        <p:nvSpPr>
          <p:cNvPr id="226" name="TextBox 225">
            <a:extLst>
              <a:ext uri="{FF2B5EF4-FFF2-40B4-BE49-F238E27FC236}">
                <a16:creationId xmlns:a16="http://schemas.microsoft.com/office/drawing/2014/main" id="{AC3DB6A7-4389-47E3-934D-5A1B27445B3C}"/>
              </a:ext>
            </a:extLst>
          </p:cNvPr>
          <p:cNvSpPr txBox="1"/>
          <p:nvPr/>
        </p:nvSpPr>
        <p:spPr>
          <a:xfrm>
            <a:off x="0" y="4913250"/>
            <a:ext cx="5524960" cy="461665"/>
          </a:xfrm>
          <a:prstGeom prst="rect">
            <a:avLst/>
          </a:prstGeom>
          <a:noFill/>
        </p:spPr>
        <p:txBody>
          <a:bodyPr wrap="square" rtlCol="0">
            <a:spAutoFit/>
          </a:bodyPr>
          <a:lstStyle/>
          <a:p>
            <a:pPr algn="l"/>
            <a:r>
              <a:rPr lang="en-US" sz="2400" b="0" i="0" dirty="0">
                <a:solidFill>
                  <a:srgbClr val="FF0000"/>
                </a:solidFill>
                <a:effectLst/>
                <a:latin typeface="Roboto" panose="020B0604020202020204" pitchFamily="2" charset="0"/>
              </a:rPr>
              <a:t> 5225 data points were duplicated</a:t>
            </a:r>
          </a:p>
        </p:txBody>
      </p:sp>
      <p:sp>
        <p:nvSpPr>
          <p:cNvPr id="227" name="Callout: Left Arrow 226">
            <a:extLst>
              <a:ext uri="{FF2B5EF4-FFF2-40B4-BE49-F238E27FC236}">
                <a16:creationId xmlns:a16="http://schemas.microsoft.com/office/drawing/2014/main" id="{266111EF-5832-8318-B58B-AB894CA0E8A0}"/>
              </a:ext>
            </a:extLst>
          </p:cNvPr>
          <p:cNvSpPr/>
          <p:nvPr/>
        </p:nvSpPr>
        <p:spPr>
          <a:xfrm>
            <a:off x="4891779" y="4654310"/>
            <a:ext cx="6828701" cy="914400"/>
          </a:xfrm>
          <a:prstGeom prst="leftArrowCallout">
            <a:avLst>
              <a:gd name="adj1" fmla="val 35940"/>
              <a:gd name="adj2" fmla="val 25341"/>
              <a:gd name="adj3" fmla="val 104487"/>
              <a:gd name="adj4" fmla="val 39038"/>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Dropped</a:t>
            </a:r>
          </a:p>
          <a:p>
            <a:pPr algn="ctr"/>
            <a:r>
              <a:rPr lang="en-US" sz="2000" b="1" dirty="0"/>
              <a:t>duplicates</a:t>
            </a:r>
            <a:endParaRPr lang="en-IN" sz="2000" b="1" dirty="0"/>
          </a:p>
        </p:txBody>
      </p:sp>
      <p:sp>
        <p:nvSpPr>
          <p:cNvPr id="228" name="Google Shape;116;p5">
            <a:extLst>
              <a:ext uri="{FF2B5EF4-FFF2-40B4-BE49-F238E27FC236}">
                <a16:creationId xmlns:a16="http://schemas.microsoft.com/office/drawing/2014/main" id="{99FA0D3B-7DF1-89F3-1279-C30CB4933369}"/>
              </a:ext>
            </a:extLst>
          </p:cNvPr>
          <p:cNvSpPr txBox="1">
            <a:spLocks/>
          </p:cNvSpPr>
          <p:nvPr/>
        </p:nvSpPr>
        <p:spPr>
          <a:xfrm>
            <a:off x="21788" y="5709030"/>
            <a:ext cx="5448922" cy="470125"/>
          </a:xfrm>
          <a:prstGeom prst="rect">
            <a:avLst/>
          </a:prstGeom>
          <a:noFill/>
          <a:ln>
            <a:noFill/>
          </a:ln>
        </p:spPr>
        <p:txBody>
          <a:bodyPr spcFirstLastPara="1" vert="horz" wrap="square" lIns="91425" tIns="45700" rIns="91425" bIns="45700"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buClr>
                <a:srgbClr val="2F5496"/>
              </a:buClr>
              <a:buSzPts val="3600"/>
              <a:buFont typeface="Arial Black"/>
              <a:buNone/>
            </a:pPr>
            <a:r>
              <a:rPr lang="en-US" sz="2500" dirty="0">
                <a:solidFill>
                  <a:srgbClr val="2F5496"/>
                </a:solidFill>
                <a:latin typeface="Arial Black"/>
                <a:ea typeface="Arial Black"/>
                <a:cs typeface="Arial Black"/>
                <a:sym typeface="Arial Black"/>
              </a:rPr>
              <a:t>Total data points left</a:t>
            </a:r>
          </a:p>
        </p:txBody>
      </p:sp>
      <p:sp>
        <p:nvSpPr>
          <p:cNvPr id="229" name="TextBox 228">
            <a:extLst>
              <a:ext uri="{FF2B5EF4-FFF2-40B4-BE49-F238E27FC236}">
                <a16:creationId xmlns:a16="http://schemas.microsoft.com/office/drawing/2014/main" id="{5AC716B0-3420-D1C6-BDF6-31B273DB591C}"/>
              </a:ext>
            </a:extLst>
          </p:cNvPr>
          <p:cNvSpPr txBox="1"/>
          <p:nvPr/>
        </p:nvSpPr>
        <p:spPr>
          <a:xfrm>
            <a:off x="85092" y="6224593"/>
            <a:ext cx="7357403" cy="477054"/>
          </a:xfrm>
          <a:prstGeom prst="rect">
            <a:avLst/>
          </a:prstGeom>
          <a:noFill/>
        </p:spPr>
        <p:txBody>
          <a:bodyPr wrap="square" rtlCol="0">
            <a:spAutoFit/>
          </a:bodyPr>
          <a:lstStyle/>
          <a:p>
            <a:r>
              <a:rPr lang="en-US" sz="2500" dirty="0">
                <a:solidFill>
                  <a:schemeClr val="accent1">
                    <a:lumMod val="50000"/>
                  </a:schemeClr>
                </a:solidFill>
              </a:rPr>
              <a:t>No of Observation left :401604 (shape=8x 401604)</a:t>
            </a:r>
            <a:endParaRPr lang="en-IN" sz="2500" dirty="0">
              <a:solidFill>
                <a:schemeClr val="accent1">
                  <a:lumMod val="50000"/>
                </a:schemeClr>
              </a:solidFill>
            </a:endParaRPr>
          </a:p>
        </p:txBody>
      </p:sp>
      <p:sp>
        <p:nvSpPr>
          <p:cNvPr id="230" name="TextBox 229">
            <a:extLst>
              <a:ext uri="{FF2B5EF4-FFF2-40B4-BE49-F238E27FC236}">
                <a16:creationId xmlns:a16="http://schemas.microsoft.com/office/drawing/2014/main" id="{2448BDCC-9A02-5577-9444-856C2CDFF667}"/>
              </a:ext>
            </a:extLst>
          </p:cNvPr>
          <p:cNvSpPr txBox="1"/>
          <p:nvPr/>
        </p:nvSpPr>
        <p:spPr>
          <a:xfrm>
            <a:off x="0" y="1613252"/>
            <a:ext cx="10916529" cy="477054"/>
          </a:xfrm>
          <a:prstGeom prst="rect">
            <a:avLst/>
          </a:prstGeom>
          <a:noFill/>
        </p:spPr>
        <p:txBody>
          <a:bodyPr wrap="square" rtlCol="0">
            <a:spAutoFit/>
          </a:bodyPr>
          <a:lstStyle/>
          <a:p>
            <a:r>
              <a:rPr lang="en-IN" sz="2500" b="1" i="0" dirty="0" err="1">
                <a:solidFill>
                  <a:schemeClr val="accent5">
                    <a:lumMod val="50000"/>
                  </a:schemeClr>
                </a:solidFill>
                <a:effectLst/>
              </a:rPr>
              <a:t>dtypes</a:t>
            </a:r>
            <a:r>
              <a:rPr lang="en-IN" sz="2500" b="1" i="0" dirty="0">
                <a:solidFill>
                  <a:schemeClr val="accent5">
                    <a:lumMod val="50000"/>
                  </a:schemeClr>
                </a:solidFill>
                <a:effectLst/>
              </a:rPr>
              <a:t>: datetime=(1), float64=(2), int64=(1), object=(4) 1+2+1+4 = 8 columns</a:t>
            </a:r>
            <a:endParaRPr lang="en-IN" sz="2500" b="1" dirty="0">
              <a:solidFill>
                <a:schemeClr val="accent5">
                  <a:lumMod val="50000"/>
                </a:schemeClr>
              </a:solidFill>
            </a:endParaRPr>
          </a:p>
        </p:txBody>
      </p:sp>
      <p:pic>
        <p:nvPicPr>
          <p:cNvPr id="232" name="Google Shape;90;p1">
            <a:extLst>
              <a:ext uri="{FF2B5EF4-FFF2-40B4-BE49-F238E27FC236}">
                <a16:creationId xmlns:a16="http://schemas.microsoft.com/office/drawing/2014/main" id="{C2B4D693-7721-2B55-D4B8-BE63D196BABD}"/>
              </a:ext>
            </a:extLst>
          </p:cNvPr>
          <p:cNvPicPr preferRelativeResize="0"/>
          <p:nvPr/>
        </p:nvPicPr>
        <p:blipFill rotWithShape="1">
          <a:blip r:embed="rId3">
            <a:alphaModFix/>
          </a:blip>
          <a:srcRect/>
          <a:stretch/>
        </p:blipFill>
        <p:spPr>
          <a:xfrm>
            <a:off x="11173491" y="171123"/>
            <a:ext cx="685296" cy="631788"/>
          </a:xfrm>
          <a:prstGeom prst="rect">
            <a:avLst/>
          </a:prstGeom>
          <a:noFill/>
          <a:ln>
            <a:noFill/>
          </a:ln>
        </p:spPr>
      </p:pic>
    </p:spTree>
    <p:extLst>
      <p:ext uri="{BB962C8B-B14F-4D97-AF65-F5344CB8AC3E}">
        <p14:creationId xmlns:p14="http://schemas.microsoft.com/office/powerpoint/2010/main" val="2841346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18"/>
                                        </p:tgtEl>
                                        <p:attrNameLst>
                                          <p:attrName>style.visibility</p:attrName>
                                        </p:attrNameLst>
                                      </p:cBhvr>
                                      <p:to>
                                        <p:strVal val="visible"/>
                                      </p:to>
                                    </p:set>
                                    <p:animEffect transition="in" filter="wipe(down)">
                                      <p:cBhvr>
                                        <p:cTn id="7" dur="500"/>
                                        <p:tgtEl>
                                          <p:spTgt spid="21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2190"/>
                                        </p:tgtEl>
                                        <p:attrNameLst>
                                          <p:attrName>style.visibility</p:attrName>
                                        </p:attrNameLst>
                                      </p:cBhvr>
                                      <p:to>
                                        <p:strVal val="visible"/>
                                      </p:to>
                                    </p:set>
                                    <p:animEffect transition="in" filter="wipe(down)">
                                      <p:cBhvr>
                                        <p:cTn id="12" dur="500"/>
                                        <p:tgtEl>
                                          <p:spTgt spid="2190"/>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220"/>
                                        </p:tgtEl>
                                        <p:attrNameLst>
                                          <p:attrName>style.visibility</p:attrName>
                                        </p:attrNameLst>
                                      </p:cBhvr>
                                      <p:to>
                                        <p:strVal val="visible"/>
                                      </p:to>
                                    </p:set>
                                    <p:animEffect transition="in" filter="wipe(down)">
                                      <p:cBhvr>
                                        <p:cTn id="15" dur="500"/>
                                        <p:tgtEl>
                                          <p:spTgt spid="220"/>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230"/>
                                        </p:tgtEl>
                                        <p:attrNameLst>
                                          <p:attrName>style.visibility</p:attrName>
                                        </p:attrNameLst>
                                      </p:cBhvr>
                                      <p:to>
                                        <p:strVal val="visible"/>
                                      </p:to>
                                    </p:set>
                                    <p:animEffect transition="in" filter="wipe(down)">
                                      <p:cBhvr>
                                        <p:cTn id="18" dur="500"/>
                                        <p:tgtEl>
                                          <p:spTgt spid="230"/>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221"/>
                                        </p:tgtEl>
                                        <p:attrNameLst>
                                          <p:attrName>style.visibility</p:attrName>
                                        </p:attrNameLst>
                                      </p:cBhvr>
                                      <p:to>
                                        <p:strVal val="visible"/>
                                      </p:to>
                                    </p:set>
                                    <p:anim calcmode="lin" valueType="num">
                                      <p:cBhvr additive="base">
                                        <p:cTn id="23" dur="500" fill="hold"/>
                                        <p:tgtEl>
                                          <p:spTgt spid="221"/>
                                        </p:tgtEl>
                                        <p:attrNameLst>
                                          <p:attrName>ppt_x</p:attrName>
                                        </p:attrNameLst>
                                      </p:cBhvr>
                                      <p:tavLst>
                                        <p:tav tm="0">
                                          <p:val>
                                            <p:strVal val="#ppt_x"/>
                                          </p:val>
                                        </p:tav>
                                        <p:tav tm="100000">
                                          <p:val>
                                            <p:strVal val="#ppt_x"/>
                                          </p:val>
                                        </p:tav>
                                      </p:tavLst>
                                    </p:anim>
                                    <p:anim calcmode="lin" valueType="num">
                                      <p:cBhvr additive="base">
                                        <p:cTn id="24" dur="500" fill="hold"/>
                                        <p:tgtEl>
                                          <p:spTgt spid="221"/>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224"/>
                                        </p:tgtEl>
                                        <p:attrNameLst>
                                          <p:attrName>style.visibility</p:attrName>
                                        </p:attrNameLst>
                                      </p:cBhvr>
                                      <p:to>
                                        <p:strVal val="visible"/>
                                      </p:to>
                                    </p:set>
                                    <p:anim calcmode="lin" valueType="num">
                                      <p:cBhvr additive="base">
                                        <p:cTn id="29" dur="500" fill="hold"/>
                                        <p:tgtEl>
                                          <p:spTgt spid="224"/>
                                        </p:tgtEl>
                                        <p:attrNameLst>
                                          <p:attrName>ppt_x</p:attrName>
                                        </p:attrNameLst>
                                      </p:cBhvr>
                                      <p:tavLst>
                                        <p:tav tm="0">
                                          <p:val>
                                            <p:strVal val="#ppt_x"/>
                                          </p:val>
                                        </p:tav>
                                        <p:tav tm="100000">
                                          <p:val>
                                            <p:strVal val="#ppt_x"/>
                                          </p:val>
                                        </p:tav>
                                      </p:tavLst>
                                    </p:anim>
                                    <p:anim calcmode="lin" valueType="num">
                                      <p:cBhvr additive="base">
                                        <p:cTn id="30" dur="500" fill="hold"/>
                                        <p:tgtEl>
                                          <p:spTgt spid="224"/>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grpId="0" nodeType="clickEffect">
                                  <p:stCondLst>
                                    <p:cond delay="0"/>
                                  </p:stCondLst>
                                  <p:childTnLst>
                                    <p:set>
                                      <p:cBhvr>
                                        <p:cTn id="34" dur="1" fill="hold">
                                          <p:stCondLst>
                                            <p:cond delay="0"/>
                                          </p:stCondLst>
                                        </p:cTn>
                                        <p:tgtEl>
                                          <p:spTgt spid="222"/>
                                        </p:tgtEl>
                                        <p:attrNameLst>
                                          <p:attrName>style.visibility</p:attrName>
                                        </p:attrNameLst>
                                      </p:cBhvr>
                                      <p:to>
                                        <p:strVal val="visible"/>
                                      </p:to>
                                    </p:set>
                                    <p:animEffect transition="in" filter="wipe(down)">
                                      <p:cBhvr>
                                        <p:cTn id="35" dur="500"/>
                                        <p:tgtEl>
                                          <p:spTgt spid="222"/>
                                        </p:tgtEl>
                                      </p:cBhvr>
                                    </p:animEffect>
                                  </p:childTnLst>
                                </p:cTn>
                              </p:par>
                              <p:par>
                                <p:cTn id="36" presetID="22" presetClass="entr" presetSubtype="8" fill="hold" grpId="0" nodeType="withEffect">
                                  <p:stCondLst>
                                    <p:cond delay="0"/>
                                  </p:stCondLst>
                                  <p:childTnLst>
                                    <p:set>
                                      <p:cBhvr>
                                        <p:cTn id="37" dur="1" fill="hold">
                                          <p:stCondLst>
                                            <p:cond delay="0"/>
                                          </p:stCondLst>
                                        </p:cTn>
                                        <p:tgtEl>
                                          <p:spTgt spid="2191"/>
                                        </p:tgtEl>
                                        <p:attrNameLst>
                                          <p:attrName>style.visibility</p:attrName>
                                        </p:attrNameLst>
                                      </p:cBhvr>
                                      <p:to>
                                        <p:strVal val="visible"/>
                                      </p:to>
                                    </p:set>
                                    <p:animEffect transition="in" filter="wipe(left)">
                                      <p:cBhvr>
                                        <p:cTn id="38" dur="500"/>
                                        <p:tgtEl>
                                          <p:spTgt spid="2191"/>
                                        </p:tgtEl>
                                      </p:cBhvr>
                                    </p:animEffect>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grpId="0" nodeType="clickEffect">
                                  <p:stCondLst>
                                    <p:cond delay="0"/>
                                  </p:stCondLst>
                                  <p:childTnLst>
                                    <p:set>
                                      <p:cBhvr>
                                        <p:cTn id="42" dur="1" fill="hold">
                                          <p:stCondLst>
                                            <p:cond delay="0"/>
                                          </p:stCondLst>
                                        </p:cTn>
                                        <p:tgtEl>
                                          <p:spTgt spid="225"/>
                                        </p:tgtEl>
                                        <p:attrNameLst>
                                          <p:attrName>style.visibility</p:attrName>
                                        </p:attrNameLst>
                                      </p:cBhvr>
                                      <p:to>
                                        <p:strVal val="visible"/>
                                      </p:to>
                                    </p:set>
                                    <p:animEffect transition="in" filter="fade">
                                      <p:cBhvr>
                                        <p:cTn id="43" dur="250"/>
                                        <p:tgtEl>
                                          <p:spTgt spid="225"/>
                                        </p:tgtEl>
                                      </p:cBhvr>
                                    </p:animEffect>
                                    <p:anim calcmode="lin" valueType="num">
                                      <p:cBhvr>
                                        <p:cTn id="44" dur="250" fill="hold"/>
                                        <p:tgtEl>
                                          <p:spTgt spid="225"/>
                                        </p:tgtEl>
                                        <p:attrNameLst>
                                          <p:attrName>ppt_x</p:attrName>
                                        </p:attrNameLst>
                                      </p:cBhvr>
                                      <p:tavLst>
                                        <p:tav tm="0">
                                          <p:val>
                                            <p:strVal val="#ppt_x"/>
                                          </p:val>
                                        </p:tav>
                                        <p:tav tm="100000">
                                          <p:val>
                                            <p:strVal val="#ppt_x"/>
                                          </p:val>
                                        </p:tav>
                                      </p:tavLst>
                                    </p:anim>
                                    <p:anim calcmode="lin" valueType="num">
                                      <p:cBhvr>
                                        <p:cTn id="45" dur="250" fill="hold"/>
                                        <p:tgtEl>
                                          <p:spTgt spid="225"/>
                                        </p:tgtEl>
                                        <p:attrNameLst>
                                          <p:attrName>ppt_y</p:attrName>
                                        </p:attrNameLst>
                                      </p:cBhvr>
                                      <p:tavLst>
                                        <p:tav tm="0">
                                          <p:val>
                                            <p:strVal val="#ppt_y+.1"/>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grpId="0" nodeType="clickEffect">
                                  <p:stCondLst>
                                    <p:cond delay="0"/>
                                  </p:stCondLst>
                                  <p:childTnLst>
                                    <p:set>
                                      <p:cBhvr>
                                        <p:cTn id="49" dur="1" fill="hold">
                                          <p:stCondLst>
                                            <p:cond delay="0"/>
                                          </p:stCondLst>
                                        </p:cTn>
                                        <p:tgtEl>
                                          <p:spTgt spid="227"/>
                                        </p:tgtEl>
                                        <p:attrNameLst>
                                          <p:attrName>style.visibility</p:attrName>
                                        </p:attrNameLst>
                                      </p:cBhvr>
                                      <p:to>
                                        <p:strVal val="visible"/>
                                      </p:to>
                                    </p:set>
                                    <p:animEffect transition="in" filter="wipe(left)">
                                      <p:cBhvr>
                                        <p:cTn id="50" dur="500"/>
                                        <p:tgtEl>
                                          <p:spTgt spid="227"/>
                                        </p:tgtEl>
                                      </p:cBhvr>
                                    </p:animEffect>
                                  </p:childTnLst>
                                </p:cTn>
                              </p:par>
                              <p:par>
                                <p:cTn id="51" presetID="22" presetClass="entr" presetSubtype="8" fill="hold" grpId="0" nodeType="withEffect">
                                  <p:stCondLst>
                                    <p:cond delay="0"/>
                                  </p:stCondLst>
                                  <p:childTnLst>
                                    <p:set>
                                      <p:cBhvr>
                                        <p:cTn id="52" dur="1" fill="hold">
                                          <p:stCondLst>
                                            <p:cond delay="0"/>
                                          </p:stCondLst>
                                        </p:cTn>
                                        <p:tgtEl>
                                          <p:spTgt spid="226"/>
                                        </p:tgtEl>
                                        <p:attrNameLst>
                                          <p:attrName>style.visibility</p:attrName>
                                        </p:attrNameLst>
                                      </p:cBhvr>
                                      <p:to>
                                        <p:strVal val="visible"/>
                                      </p:to>
                                    </p:set>
                                    <p:animEffect transition="in" filter="wipe(left)">
                                      <p:cBhvr>
                                        <p:cTn id="53" dur="500"/>
                                        <p:tgtEl>
                                          <p:spTgt spid="226"/>
                                        </p:tgtEl>
                                      </p:cBhvr>
                                    </p:animEffect>
                                  </p:childTnLst>
                                </p:cTn>
                              </p:par>
                            </p:childTnLst>
                          </p:cTn>
                        </p:par>
                      </p:childTnLst>
                    </p:cTn>
                  </p:par>
                  <p:par>
                    <p:cTn id="54" fill="hold">
                      <p:stCondLst>
                        <p:cond delay="indefinite"/>
                      </p:stCondLst>
                      <p:childTnLst>
                        <p:par>
                          <p:cTn id="55" fill="hold">
                            <p:stCondLst>
                              <p:cond delay="0"/>
                            </p:stCondLst>
                            <p:childTnLst>
                              <p:par>
                                <p:cTn id="56" presetID="53" presetClass="entr" presetSubtype="16" fill="hold" grpId="0" nodeType="clickEffect">
                                  <p:stCondLst>
                                    <p:cond delay="0"/>
                                  </p:stCondLst>
                                  <p:childTnLst>
                                    <p:set>
                                      <p:cBhvr>
                                        <p:cTn id="57" dur="1" fill="hold">
                                          <p:stCondLst>
                                            <p:cond delay="0"/>
                                          </p:stCondLst>
                                        </p:cTn>
                                        <p:tgtEl>
                                          <p:spTgt spid="228"/>
                                        </p:tgtEl>
                                        <p:attrNameLst>
                                          <p:attrName>style.visibility</p:attrName>
                                        </p:attrNameLst>
                                      </p:cBhvr>
                                      <p:to>
                                        <p:strVal val="visible"/>
                                      </p:to>
                                    </p:set>
                                    <p:anim calcmode="lin" valueType="num">
                                      <p:cBhvr>
                                        <p:cTn id="58" dur="250" fill="hold"/>
                                        <p:tgtEl>
                                          <p:spTgt spid="228"/>
                                        </p:tgtEl>
                                        <p:attrNameLst>
                                          <p:attrName>ppt_w</p:attrName>
                                        </p:attrNameLst>
                                      </p:cBhvr>
                                      <p:tavLst>
                                        <p:tav tm="0">
                                          <p:val>
                                            <p:fltVal val="0"/>
                                          </p:val>
                                        </p:tav>
                                        <p:tav tm="100000">
                                          <p:val>
                                            <p:strVal val="#ppt_w"/>
                                          </p:val>
                                        </p:tav>
                                      </p:tavLst>
                                    </p:anim>
                                    <p:anim calcmode="lin" valueType="num">
                                      <p:cBhvr>
                                        <p:cTn id="59" dur="250" fill="hold"/>
                                        <p:tgtEl>
                                          <p:spTgt spid="228"/>
                                        </p:tgtEl>
                                        <p:attrNameLst>
                                          <p:attrName>ppt_h</p:attrName>
                                        </p:attrNameLst>
                                      </p:cBhvr>
                                      <p:tavLst>
                                        <p:tav tm="0">
                                          <p:val>
                                            <p:fltVal val="0"/>
                                          </p:val>
                                        </p:tav>
                                        <p:tav tm="100000">
                                          <p:val>
                                            <p:strVal val="#ppt_h"/>
                                          </p:val>
                                        </p:tav>
                                      </p:tavLst>
                                    </p:anim>
                                    <p:animEffect transition="in" filter="fade">
                                      <p:cBhvr>
                                        <p:cTn id="60" dur="250"/>
                                        <p:tgtEl>
                                          <p:spTgt spid="228"/>
                                        </p:tgtEl>
                                      </p:cBhvr>
                                    </p:animEffect>
                                  </p:childTnLst>
                                </p:cTn>
                              </p:par>
                              <p:par>
                                <p:cTn id="61" presetID="53" presetClass="entr" presetSubtype="16" fill="hold" grpId="0" nodeType="withEffect">
                                  <p:stCondLst>
                                    <p:cond delay="0"/>
                                  </p:stCondLst>
                                  <p:childTnLst>
                                    <p:set>
                                      <p:cBhvr>
                                        <p:cTn id="62" dur="1" fill="hold">
                                          <p:stCondLst>
                                            <p:cond delay="0"/>
                                          </p:stCondLst>
                                        </p:cTn>
                                        <p:tgtEl>
                                          <p:spTgt spid="229"/>
                                        </p:tgtEl>
                                        <p:attrNameLst>
                                          <p:attrName>style.visibility</p:attrName>
                                        </p:attrNameLst>
                                      </p:cBhvr>
                                      <p:to>
                                        <p:strVal val="visible"/>
                                      </p:to>
                                    </p:set>
                                    <p:anim calcmode="lin" valueType="num">
                                      <p:cBhvr>
                                        <p:cTn id="63" dur="250" fill="hold"/>
                                        <p:tgtEl>
                                          <p:spTgt spid="229"/>
                                        </p:tgtEl>
                                        <p:attrNameLst>
                                          <p:attrName>ppt_w</p:attrName>
                                        </p:attrNameLst>
                                      </p:cBhvr>
                                      <p:tavLst>
                                        <p:tav tm="0">
                                          <p:val>
                                            <p:fltVal val="0"/>
                                          </p:val>
                                        </p:tav>
                                        <p:tav tm="100000">
                                          <p:val>
                                            <p:strVal val="#ppt_w"/>
                                          </p:val>
                                        </p:tav>
                                      </p:tavLst>
                                    </p:anim>
                                    <p:anim calcmode="lin" valueType="num">
                                      <p:cBhvr>
                                        <p:cTn id="64" dur="250" fill="hold"/>
                                        <p:tgtEl>
                                          <p:spTgt spid="229"/>
                                        </p:tgtEl>
                                        <p:attrNameLst>
                                          <p:attrName>ppt_h</p:attrName>
                                        </p:attrNameLst>
                                      </p:cBhvr>
                                      <p:tavLst>
                                        <p:tav tm="0">
                                          <p:val>
                                            <p:fltVal val="0"/>
                                          </p:val>
                                        </p:tav>
                                        <p:tav tm="100000">
                                          <p:val>
                                            <p:strVal val="#ppt_h"/>
                                          </p:val>
                                        </p:tav>
                                      </p:tavLst>
                                    </p:anim>
                                    <p:animEffect transition="in" filter="fade">
                                      <p:cBhvr>
                                        <p:cTn id="65" dur="250"/>
                                        <p:tgtEl>
                                          <p:spTgt spid="2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8" grpId="0"/>
      <p:bldP spid="2190" grpId="0"/>
      <p:bldP spid="220" grpId="0"/>
      <p:bldP spid="221" grpId="0"/>
      <p:bldP spid="222" grpId="0"/>
      <p:bldP spid="2191" grpId="0" animBg="1"/>
      <p:bldP spid="224" grpId="0"/>
      <p:bldP spid="225" grpId="0"/>
      <p:bldP spid="226" grpId="0"/>
      <p:bldP spid="227" grpId="0" animBg="1"/>
      <p:bldP spid="228" grpId="0"/>
      <p:bldP spid="229" grpId="0"/>
      <p:bldP spid="230" grpId="0"/>
    </p:bldLst>
  </p:timing>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alphaModFix amt="21000"/>
          </a:blip>
          <a:stretch>
            <a:fillRect/>
          </a:stretch>
        </a:blipFill>
        <a:effectLst/>
      </p:bgPr>
    </p:bg>
    <p:spTree>
      <p:nvGrpSpPr>
        <p:cNvPr id="1" name=""/>
        <p:cNvGrpSpPr/>
        <p:nvPr/>
      </p:nvGrpSpPr>
      <p:grpSpPr>
        <a:xfrm>
          <a:off x="0" y="0"/>
          <a:ext cx="0" cy="0"/>
          <a:chOff x="0" y="0"/>
          <a:chExt cx="0" cy="0"/>
        </a:xfrm>
      </p:grpSpPr>
      <p:pic>
        <p:nvPicPr>
          <p:cNvPr id="31" name="Google Shape;90;p1">
            <a:extLst>
              <a:ext uri="{FF2B5EF4-FFF2-40B4-BE49-F238E27FC236}">
                <a16:creationId xmlns:a16="http://schemas.microsoft.com/office/drawing/2014/main" id="{E780B4BF-6DCD-84F2-D850-93F738E19507}"/>
              </a:ext>
            </a:extLst>
          </p:cNvPr>
          <p:cNvPicPr preferRelativeResize="0"/>
          <p:nvPr/>
        </p:nvPicPr>
        <p:blipFill rotWithShape="1">
          <a:blip r:embed="rId3">
            <a:alphaModFix/>
          </a:blip>
          <a:srcRect/>
          <a:stretch/>
        </p:blipFill>
        <p:spPr>
          <a:xfrm>
            <a:off x="11173491" y="171123"/>
            <a:ext cx="685296" cy="631788"/>
          </a:xfrm>
          <a:prstGeom prst="rect">
            <a:avLst/>
          </a:prstGeom>
          <a:noFill/>
          <a:ln>
            <a:noFill/>
          </a:ln>
        </p:spPr>
      </p:pic>
      <p:sp>
        <p:nvSpPr>
          <p:cNvPr id="38" name="Google Shape;217;p18">
            <a:extLst>
              <a:ext uri="{FF2B5EF4-FFF2-40B4-BE49-F238E27FC236}">
                <a16:creationId xmlns:a16="http://schemas.microsoft.com/office/drawing/2014/main" id="{22511AE5-3ADF-C984-9E17-E0700289F9BD}"/>
              </a:ext>
            </a:extLst>
          </p:cNvPr>
          <p:cNvSpPr txBox="1">
            <a:spLocks/>
          </p:cNvSpPr>
          <p:nvPr/>
        </p:nvSpPr>
        <p:spPr>
          <a:xfrm>
            <a:off x="2844716" y="171123"/>
            <a:ext cx="7328650" cy="695045"/>
          </a:xfrm>
          <a:prstGeom prst="rect">
            <a:avLst/>
          </a:prstGeom>
          <a:noFill/>
          <a:ln>
            <a:noFill/>
          </a:ln>
        </p:spPr>
        <p:txBody>
          <a:bodyPr spcFirstLastPara="1" vert="horz" wrap="square" lIns="91425" tIns="45700" rIns="91425" bIns="4570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buClr>
                <a:srgbClr val="2F5496"/>
              </a:buClr>
              <a:buSzPts val="3600"/>
              <a:buFont typeface="Arial Black"/>
              <a:buNone/>
            </a:pPr>
            <a:r>
              <a:rPr lang="en-US" sz="3600" dirty="0">
                <a:solidFill>
                  <a:srgbClr val="2F5496"/>
                </a:solidFill>
                <a:latin typeface="Arial Black"/>
                <a:ea typeface="Arial Black"/>
                <a:cs typeface="Arial Black"/>
                <a:sym typeface="Arial Black"/>
              </a:rPr>
              <a:t>K-MEANS | 2CLUSTER</a:t>
            </a:r>
          </a:p>
        </p:txBody>
      </p:sp>
      <p:grpSp>
        <p:nvGrpSpPr>
          <p:cNvPr id="35" name="Group 34">
            <a:extLst>
              <a:ext uri="{FF2B5EF4-FFF2-40B4-BE49-F238E27FC236}">
                <a16:creationId xmlns:a16="http://schemas.microsoft.com/office/drawing/2014/main" id="{5115F62F-A438-824C-4883-A72E8350F212}"/>
              </a:ext>
            </a:extLst>
          </p:cNvPr>
          <p:cNvGrpSpPr/>
          <p:nvPr/>
        </p:nvGrpSpPr>
        <p:grpSpPr>
          <a:xfrm>
            <a:off x="6473527" y="2215848"/>
            <a:ext cx="5637999" cy="1184018"/>
            <a:chOff x="6284763" y="3273211"/>
            <a:chExt cx="5637999" cy="1184018"/>
          </a:xfrm>
        </p:grpSpPr>
        <p:sp>
          <p:nvSpPr>
            <p:cNvPr id="37" name="Arrow: Chevron 36">
              <a:extLst>
                <a:ext uri="{FF2B5EF4-FFF2-40B4-BE49-F238E27FC236}">
                  <a16:creationId xmlns:a16="http://schemas.microsoft.com/office/drawing/2014/main" id="{271C9F22-31CE-F879-7710-83015F35D597}"/>
                </a:ext>
              </a:extLst>
            </p:cNvPr>
            <p:cNvSpPr/>
            <p:nvPr/>
          </p:nvSpPr>
          <p:spPr>
            <a:xfrm>
              <a:off x="6284763" y="3972597"/>
              <a:ext cx="2414215" cy="484632"/>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GROUP 1</a:t>
              </a:r>
              <a:endParaRPr lang="en-IN" sz="2000" b="1" dirty="0"/>
            </a:p>
          </p:txBody>
        </p:sp>
        <p:sp>
          <p:nvSpPr>
            <p:cNvPr id="41" name="Rectangle 40">
              <a:extLst>
                <a:ext uri="{FF2B5EF4-FFF2-40B4-BE49-F238E27FC236}">
                  <a16:creationId xmlns:a16="http://schemas.microsoft.com/office/drawing/2014/main" id="{6B1A333F-9010-720E-1A87-160DBCEBAD37}"/>
                </a:ext>
              </a:extLst>
            </p:cNvPr>
            <p:cNvSpPr/>
            <p:nvPr/>
          </p:nvSpPr>
          <p:spPr>
            <a:xfrm>
              <a:off x="8867502" y="3287187"/>
              <a:ext cx="3055260" cy="45668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LOST POOR CUSTOMER</a:t>
              </a:r>
              <a:endParaRPr lang="en-IN" sz="2000" b="1" dirty="0"/>
            </a:p>
          </p:txBody>
        </p:sp>
        <p:sp>
          <p:nvSpPr>
            <p:cNvPr id="43" name="Rectangle 42">
              <a:extLst>
                <a:ext uri="{FF2B5EF4-FFF2-40B4-BE49-F238E27FC236}">
                  <a16:creationId xmlns:a16="http://schemas.microsoft.com/office/drawing/2014/main" id="{8F63529F-FEEA-3AA4-A727-C2E67A0DDE39}"/>
                </a:ext>
              </a:extLst>
            </p:cNvPr>
            <p:cNvSpPr/>
            <p:nvPr/>
          </p:nvSpPr>
          <p:spPr>
            <a:xfrm>
              <a:off x="8867502" y="3980289"/>
              <a:ext cx="3055260" cy="456680"/>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BEST CUSTOMER</a:t>
              </a:r>
              <a:endParaRPr lang="en-IN" sz="2000" b="1" dirty="0"/>
            </a:p>
          </p:txBody>
        </p:sp>
        <p:sp>
          <p:nvSpPr>
            <p:cNvPr id="44" name="Arrow: Chevron 43">
              <a:extLst>
                <a:ext uri="{FF2B5EF4-FFF2-40B4-BE49-F238E27FC236}">
                  <a16:creationId xmlns:a16="http://schemas.microsoft.com/office/drawing/2014/main" id="{9E071564-BF86-152F-67F5-B53B2B536A0D}"/>
                </a:ext>
              </a:extLst>
            </p:cNvPr>
            <p:cNvSpPr/>
            <p:nvPr/>
          </p:nvSpPr>
          <p:spPr>
            <a:xfrm>
              <a:off x="6284763" y="3273211"/>
              <a:ext cx="2414215" cy="484632"/>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GROUP 0</a:t>
              </a:r>
              <a:endParaRPr lang="en-IN" sz="2000" b="1" dirty="0"/>
            </a:p>
          </p:txBody>
        </p:sp>
      </p:grpSp>
      <p:pic>
        <p:nvPicPr>
          <p:cNvPr id="6" name="Picture 5">
            <a:extLst>
              <a:ext uri="{FF2B5EF4-FFF2-40B4-BE49-F238E27FC236}">
                <a16:creationId xmlns:a16="http://schemas.microsoft.com/office/drawing/2014/main" id="{A423F7BE-75D6-C6E2-113D-ED30C3E6533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38460" y="967721"/>
            <a:ext cx="5077679" cy="1047750"/>
          </a:xfrm>
          <a:prstGeom prst="rect">
            <a:avLst/>
          </a:prstGeom>
        </p:spPr>
      </p:pic>
      <p:pic>
        <p:nvPicPr>
          <p:cNvPr id="1026" name="Picture 2">
            <a:extLst>
              <a:ext uri="{FF2B5EF4-FFF2-40B4-BE49-F238E27FC236}">
                <a16:creationId xmlns:a16="http://schemas.microsoft.com/office/drawing/2014/main" id="{8D7A576F-551B-851D-9EFD-011E2F941B0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3200" y="866169"/>
            <a:ext cx="6140009" cy="564692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FED3A888-E9C9-A653-4DFD-3A46FCC04D28}"/>
              </a:ext>
            </a:extLst>
          </p:cNvPr>
          <p:cNvSpPr txBox="1"/>
          <p:nvPr/>
        </p:nvSpPr>
        <p:spPr>
          <a:xfrm>
            <a:off x="3810000" y="1491596"/>
            <a:ext cx="2286000" cy="369332"/>
          </a:xfrm>
          <a:prstGeom prst="rect">
            <a:avLst/>
          </a:prstGeom>
          <a:noFill/>
        </p:spPr>
        <p:txBody>
          <a:bodyPr wrap="square">
            <a:spAutoFit/>
          </a:bodyPr>
          <a:lstStyle/>
          <a:p>
            <a:r>
              <a:rPr lang="en-US" sz="1800" dirty="0">
                <a:solidFill>
                  <a:srgbClr val="C00000"/>
                </a:solidFill>
                <a:latin typeface="Arial Black"/>
                <a:ea typeface="Arial Black"/>
                <a:cs typeface="Arial Black"/>
                <a:sym typeface="Arial Black"/>
              </a:rPr>
              <a:t>RECENCY</a:t>
            </a:r>
            <a:endParaRPr lang="en-IN" dirty="0"/>
          </a:p>
        </p:txBody>
      </p:sp>
      <p:sp>
        <p:nvSpPr>
          <p:cNvPr id="19" name="TextBox 18">
            <a:extLst>
              <a:ext uri="{FF2B5EF4-FFF2-40B4-BE49-F238E27FC236}">
                <a16:creationId xmlns:a16="http://schemas.microsoft.com/office/drawing/2014/main" id="{1758EE99-9C79-F8FF-1566-84A5A134E1AF}"/>
              </a:ext>
            </a:extLst>
          </p:cNvPr>
          <p:cNvSpPr txBox="1"/>
          <p:nvPr/>
        </p:nvSpPr>
        <p:spPr>
          <a:xfrm>
            <a:off x="3623666" y="3247246"/>
            <a:ext cx="2143125" cy="369332"/>
          </a:xfrm>
          <a:prstGeom prst="rect">
            <a:avLst/>
          </a:prstGeom>
          <a:noFill/>
        </p:spPr>
        <p:txBody>
          <a:bodyPr wrap="square">
            <a:spAutoFit/>
          </a:bodyPr>
          <a:lstStyle/>
          <a:p>
            <a:r>
              <a:rPr lang="en-US" sz="1800" dirty="0">
                <a:solidFill>
                  <a:srgbClr val="C00000"/>
                </a:solidFill>
                <a:latin typeface="Arial Black"/>
                <a:ea typeface="Arial Black"/>
                <a:cs typeface="Arial Black"/>
                <a:sym typeface="Arial Black"/>
              </a:rPr>
              <a:t>FREQUENCY</a:t>
            </a:r>
            <a:endParaRPr lang="en-IN" dirty="0"/>
          </a:p>
        </p:txBody>
      </p:sp>
      <p:sp>
        <p:nvSpPr>
          <p:cNvPr id="21" name="TextBox 20">
            <a:extLst>
              <a:ext uri="{FF2B5EF4-FFF2-40B4-BE49-F238E27FC236}">
                <a16:creationId xmlns:a16="http://schemas.microsoft.com/office/drawing/2014/main" id="{38795FE1-9DB4-7DF2-3CC2-C0033F4B8F6D}"/>
              </a:ext>
            </a:extLst>
          </p:cNvPr>
          <p:cNvSpPr txBox="1"/>
          <p:nvPr/>
        </p:nvSpPr>
        <p:spPr>
          <a:xfrm>
            <a:off x="3623666" y="5290237"/>
            <a:ext cx="1738909" cy="369332"/>
          </a:xfrm>
          <a:prstGeom prst="rect">
            <a:avLst/>
          </a:prstGeom>
          <a:noFill/>
        </p:spPr>
        <p:txBody>
          <a:bodyPr wrap="square">
            <a:spAutoFit/>
          </a:bodyPr>
          <a:lstStyle/>
          <a:p>
            <a:r>
              <a:rPr lang="en-US" sz="1800" dirty="0">
                <a:solidFill>
                  <a:srgbClr val="C00000"/>
                </a:solidFill>
                <a:latin typeface="Arial Black"/>
                <a:ea typeface="Arial Black"/>
                <a:cs typeface="Arial Black"/>
                <a:sym typeface="Arial Black"/>
              </a:rPr>
              <a:t>MONETARY</a:t>
            </a:r>
            <a:endParaRPr lang="en-IN" dirty="0"/>
          </a:p>
        </p:txBody>
      </p:sp>
    </p:spTree>
    <p:extLst>
      <p:ext uri="{BB962C8B-B14F-4D97-AF65-F5344CB8AC3E}">
        <p14:creationId xmlns:p14="http://schemas.microsoft.com/office/powerpoint/2010/main" val="3360293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1000"/>
                                        <p:tgtEl>
                                          <p:spTgt spid="35"/>
                                        </p:tgtEl>
                                      </p:cBhvr>
                                    </p:animEffect>
                                    <p:anim calcmode="lin" valueType="num">
                                      <p:cBhvr>
                                        <p:cTn id="8" dur="1000" fill="hold"/>
                                        <p:tgtEl>
                                          <p:spTgt spid="35"/>
                                        </p:tgtEl>
                                        <p:attrNameLst>
                                          <p:attrName>ppt_x</p:attrName>
                                        </p:attrNameLst>
                                      </p:cBhvr>
                                      <p:tavLst>
                                        <p:tav tm="0">
                                          <p:val>
                                            <p:strVal val="#ppt_x"/>
                                          </p:val>
                                        </p:tav>
                                        <p:tav tm="100000">
                                          <p:val>
                                            <p:strVal val="#ppt_x"/>
                                          </p:val>
                                        </p:tav>
                                      </p:tavLst>
                                    </p:anim>
                                    <p:anim calcmode="lin" valueType="num">
                                      <p:cBhvr>
                                        <p:cTn id="9" dur="1000" fill="hold"/>
                                        <p:tgtEl>
                                          <p:spTgt spid="3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alphaModFix amt="21000"/>
          </a:blip>
          <a:stretch>
            <a:fillRect/>
          </a:stretch>
        </a:blipFill>
        <a:effectLst/>
      </p:bgPr>
    </p:bg>
    <p:spTree>
      <p:nvGrpSpPr>
        <p:cNvPr id="1" name=""/>
        <p:cNvGrpSpPr/>
        <p:nvPr/>
      </p:nvGrpSpPr>
      <p:grpSpPr>
        <a:xfrm>
          <a:off x="0" y="0"/>
          <a:ext cx="0" cy="0"/>
          <a:chOff x="0" y="0"/>
          <a:chExt cx="0" cy="0"/>
        </a:xfrm>
      </p:grpSpPr>
      <p:pic>
        <p:nvPicPr>
          <p:cNvPr id="31" name="Google Shape;90;p1">
            <a:extLst>
              <a:ext uri="{FF2B5EF4-FFF2-40B4-BE49-F238E27FC236}">
                <a16:creationId xmlns:a16="http://schemas.microsoft.com/office/drawing/2014/main" id="{E780B4BF-6DCD-84F2-D850-93F738E19507}"/>
              </a:ext>
            </a:extLst>
          </p:cNvPr>
          <p:cNvPicPr preferRelativeResize="0"/>
          <p:nvPr/>
        </p:nvPicPr>
        <p:blipFill rotWithShape="1">
          <a:blip r:embed="rId3">
            <a:alphaModFix/>
          </a:blip>
          <a:srcRect/>
          <a:stretch/>
        </p:blipFill>
        <p:spPr>
          <a:xfrm>
            <a:off x="11173491" y="171123"/>
            <a:ext cx="685296" cy="631788"/>
          </a:xfrm>
          <a:prstGeom prst="rect">
            <a:avLst/>
          </a:prstGeom>
          <a:noFill/>
          <a:ln>
            <a:noFill/>
          </a:ln>
        </p:spPr>
      </p:pic>
      <p:sp>
        <p:nvSpPr>
          <p:cNvPr id="8" name="Google Shape;217;p18">
            <a:extLst>
              <a:ext uri="{FF2B5EF4-FFF2-40B4-BE49-F238E27FC236}">
                <a16:creationId xmlns:a16="http://schemas.microsoft.com/office/drawing/2014/main" id="{787A924A-FDEF-6B99-7F87-3E5F658BE83D}"/>
              </a:ext>
            </a:extLst>
          </p:cNvPr>
          <p:cNvSpPr txBox="1">
            <a:spLocks/>
          </p:cNvSpPr>
          <p:nvPr/>
        </p:nvSpPr>
        <p:spPr>
          <a:xfrm>
            <a:off x="2844716" y="171123"/>
            <a:ext cx="7328650" cy="695045"/>
          </a:xfrm>
          <a:prstGeom prst="rect">
            <a:avLst/>
          </a:prstGeom>
          <a:noFill/>
          <a:ln>
            <a:noFill/>
          </a:ln>
        </p:spPr>
        <p:txBody>
          <a:bodyPr spcFirstLastPara="1" vert="horz" wrap="square" lIns="91425" tIns="45700" rIns="91425" bIns="4570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buClr>
                <a:srgbClr val="2F5496"/>
              </a:buClr>
              <a:buSzPts val="3600"/>
              <a:buFont typeface="Arial Black"/>
              <a:buNone/>
            </a:pPr>
            <a:r>
              <a:rPr lang="en-US" sz="3600" dirty="0">
                <a:solidFill>
                  <a:srgbClr val="2F5496"/>
                </a:solidFill>
                <a:latin typeface="Arial Black"/>
                <a:ea typeface="Arial Black"/>
                <a:cs typeface="Arial Black"/>
                <a:sym typeface="Arial Black"/>
              </a:rPr>
              <a:t>K-MEANS | 5CLUSTER</a:t>
            </a:r>
          </a:p>
        </p:txBody>
      </p:sp>
      <p:pic>
        <p:nvPicPr>
          <p:cNvPr id="2050" name="Picture 2">
            <a:extLst>
              <a:ext uri="{FF2B5EF4-FFF2-40B4-BE49-F238E27FC236}">
                <a16:creationId xmlns:a16="http://schemas.microsoft.com/office/drawing/2014/main" id="{891856AC-5B66-46CE-71DF-F13C542C6CB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1690" y="947863"/>
            <a:ext cx="10501801" cy="318220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B11D659F-8E36-DFC6-07D4-5CF4912FDC38}"/>
              </a:ext>
            </a:extLst>
          </p:cNvPr>
          <p:cNvPicPr>
            <a:picLocks noChangeAspect="1"/>
          </p:cNvPicPr>
          <p:nvPr/>
        </p:nvPicPr>
        <p:blipFill>
          <a:blip r:embed="rId5"/>
          <a:stretch>
            <a:fillRect/>
          </a:stretch>
        </p:blipFill>
        <p:spPr>
          <a:xfrm>
            <a:off x="385885" y="4275016"/>
            <a:ext cx="11201400" cy="2295525"/>
          </a:xfrm>
          <a:prstGeom prst="rect">
            <a:avLst/>
          </a:prstGeom>
        </p:spPr>
      </p:pic>
    </p:spTree>
    <p:extLst>
      <p:ext uri="{BB962C8B-B14F-4D97-AF65-F5344CB8AC3E}">
        <p14:creationId xmlns:p14="http://schemas.microsoft.com/office/powerpoint/2010/main" val="155620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alphaModFix amt="21000"/>
          </a:blip>
          <a:stretch>
            <a:fillRect/>
          </a:stretch>
        </a:blipFill>
        <a:effectLst/>
      </p:bgPr>
    </p:bg>
    <p:spTree>
      <p:nvGrpSpPr>
        <p:cNvPr id="1" name=""/>
        <p:cNvGrpSpPr/>
        <p:nvPr/>
      </p:nvGrpSpPr>
      <p:grpSpPr>
        <a:xfrm>
          <a:off x="0" y="0"/>
          <a:ext cx="0" cy="0"/>
          <a:chOff x="0" y="0"/>
          <a:chExt cx="0" cy="0"/>
        </a:xfrm>
      </p:grpSpPr>
      <p:pic>
        <p:nvPicPr>
          <p:cNvPr id="31" name="Google Shape;90;p1">
            <a:extLst>
              <a:ext uri="{FF2B5EF4-FFF2-40B4-BE49-F238E27FC236}">
                <a16:creationId xmlns:a16="http://schemas.microsoft.com/office/drawing/2014/main" id="{E780B4BF-6DCD-84F2-D850-93F738E19507}"/>
              </a:ext>
            </a:extLst>
          </p:cNvPr>
          <p:cNvPicPr preferRelativeResize="0"/>
          <p:nvPr/>
        </p:nvPicPr>
        <p:blipFill rotWithShape="1">
          <a:blip r:embed="rId3">
            <a:alphaModFix/>
          </a:blip>
          <a:srcRect/>
          <a:stretch/>
        </p:blipFill>
        <p:spPr>
          <a:xfrm>
            <a:off x="11173491" y="171123"/>
            <a:ext cx="685296" cy="631788"/>
          </a:xfrm>
          <a:prstGeom prst="rect">
            <a:avLst/>
          </a:prstGeom>
          <a:noFill/>
          <a:ln>
            <a:noFill/>
          </a:ln>
        </p:spPr>
      </p:pic>
      <p:sp>
        <p:nvSpPr>
          <p:cNvPr id="8" name="Google Shape;217;p18">
            <a:extLst>
              <a:ext uri="{FF2B5EF4-FFF2-40B4-BE49-F238E27FC236}">
                <a16:creationId xmlns:a16="http://schemas.microsoft.com/office/drawing/2014/main" id="{787A924A-FDEF-6B99-7F87-3E5F658BE83D}"/>
              </a:ext>
            </a:extLst>
          </p:cNvPr>
          <p:cNvSpPr txBox="1">
            <a:spLocks/>
          </p:cNvSpPr>
          <p:nvPr/>
        </p:nvSpPr>
        <p:spPr>
          <a:xfrm>
            <a:off x="2931237" y="17579"/>
            <a:ext cx="7328650" cy="695045"/>
          </a:xfrm>
          <a:prstGeom prst="rect">
            <a:avLst/>
          </a:prstGeom>
          <a:noFill/>
          <a:ln>
            <a:noFill/>
          </a:ln>
        </p:spPr>
        <p:txBody>
          <a:bodyPr spcFirstLastPara="1" vert="horz" wrap="square" lIns="91425" tIns="45700" rIns="91425" bIns="4570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buClr>
                <a:srgbClr val="2F5496"/>
              </a:buClr>
              <a:buSzPts val="3600"/>
              <a:buFont typeface="Arial Black"/>
              <a:buNone/>
            </a:pPr>
            <a:r>
              <a:rPr lang="en-US" sz="3600" dirty="0">
                <a:solidFill>
                  <a:srgbClr val="2F5496"/>
                </a:solidFill>
                <a:latin typeface="Arial Black"/>
                <a:ea typeface="Arial Black"/>
                <a:cs typeface="Arial Black"/>
                <a:sym typeface="Arial Black"/>
              </a:rPr>
              <a:t>K-MEANS | 5CLUSTER</a:t>
            </a:r>
          </a:p>
        </p:txBody>
      </p:sp>
      <p:grpSp>
        <p:nvGrpSpPr>
          <p:cNvPr id="6" name="Group 5">
            <a:extLst>
              <a:ext uri="{FF2B5EF4-FFF2-40B4-BE49-F238E27FC236}">
                <a16:creationId xmlns:a16="http://schemas.microsoft.com/office/drawing/2014/main" id="{32F142BF-2C20-F4B9-40B6-A7D6141FD05F}"/>
              </a:ext>
            </a:extLst>
          </p:cNvPr>
          <p:cNvGrpSpPr/>
          <p:nvPr/>
        </p:nvGrpSpPr>
        <p:grpSpPr>
          <a:xfrm>
            <a:off x="6393343" y="3239161"/>
            <a:ext cx="5637999" cy="3253737"/>
            <a:chOff x="6393343" y="3239161"/>
            <a:chExt cx="5637999" cy="3253737"/>
          </a:xfrm>
        </p:grpSpPr>
        <p:grpSp>
          <p:nvGrpSpPr>
            <p:cNvPr id="5" name="Group 4">
              <a:extLst>
                <a:ext uri="{FF2B5EF4-FFF2-40B4-BE49-F238E27FC236}">
                  <a16:creationId xmlns:a16="http://schemas.microsoft.com/office/drawing/2014/main" id="{99174646-A21B-90C6-E0CB-D03B353ED8A5}"/>
                </a:ext>
              </a:extLst>
            </p:cNvPr>
            <p:cNvGrpSpPr/>
            <p:nvPr/>
          </p:nvGrpSpPr>
          <p:grpSpPr>
            <a:xfrm>
              <a:off x="6393343" y="3239161"/>
              <a:ext cx="5637999" cy="3253737"/>
              <a:chOff x="6393343" y="3524911"/>
              <a:chExt cx="5637999" cy="3253737"/>
            </a:xfrm>
          </p:grpSpPr>
          <p:grpSp>
            <p:nvGrpSpPr>
              <p:cNvPr id="24" name="Group 23">
                <a:extLst>
                  <a:ext uri="{FF2B5EF4-FFF2-40B4-BE49-F238E27FC236}">
                    <a16:creationId xmlns:a16="http://schemas.microsoft.com/office/drawing/2014/main" id="{DCD3CA4C-DE73-2926-1657-4C93C0A78D0C}"/>
                  </a:ext>
                </a:extLst>
              </p:cNvPr>
              <p:cNvGrpSpPr/>
              <p:nvPr/>
            </p:nvGrpSpPr>
            <p:grpSpPr>
              <a:xfrm>
                <a:off x="6393343" y="3524911"/>
                <a:ext cx="5637999" cy="2558596"/>
                <a:chOff x="6284763" y="3273211"/>
                <a:chExt cx="5637999" cy="2558596"/>
              </a:xfrm>
            </p:grpSpPr>
            <p:sp>
              <p:nvSpPr>
                <p:cNvPr id="25" name="Rectangle 24">
                  <a:extLst>
                    <a:ext uri="{FF2B5EF4-FFF2-40B4-BE49-F238E27FC236}">
                      <a16:creationId xmlns:a16="http://schemas.microsoft.com/office/drawing/2014/main" id="{526A3987-F171-9D2B-BADB-6E4E37F1F7E1}"/>
                    </a:ext>
                  </a:extLst>
                </p:cNvPr>
                <p:cNvSpPr/>
                <p:nvPr/>
              </p:nvSpPr>
              <p:spPr>
                <a:xfrm>
                  <a:off x="8867502" y="4669094"/>
                  <a:ext cx="3055260" cy="456680"/>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b="1" dirty="0"/>
                    <a:t>LOST POOR CUSTOMER</a:t>
                  </a:r>
                </a:p>
              </p:txBody>
            </p:sp>
            <p:sp>
              <p:nvSpPr>
                <p:cNvPr id="26" name="Arrow: Chevron 25">
                  <a:extLst>
                    <a:ext uri="{FF2B5EF4-FFF2-40B4-BE49-F238E27FC236}">
                      <a16:creationId xmlns:a16="http://schemas.microsoft.com/office/drawing/2014/main" id="{80046081-5949-0766-AE37-28C8939CBFC1}"/>
                    </a:ext>
                  </a:extLst>
                </p:cNvPr>
                <p:cNvSpPr/>
                <p:nvPr/>
              </p:nvSpPr>
              <p:spPr>
                <a:xfrm>
                  <a:off x="6284763" y="3972597"/>
                  <a:ext cx="2414215" cy="484632"/>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GROUP 1</a:t>
                  </a:r>
                  <a:endParaRPr lang="en-IN" sz="2000" b="1" dirty="0"/>
                </a:p>
              </p:txBody>
            </p:sp>
            <p:sp>
              <p:nvSpPr>
                <p:cNvPr id="28" name="Arrow: Chevron 27">
                  <a:extLst>
                    <a:ext uri="{FF2B5EF4-FFF2-40B4-BE49-F238E27FC236}">
                      <a16:creationId xmlns:a16="http://schemas.microsoft.com/office/drawing/2014/main" id="{4D7B68D3-F1D3-9F47-8D89-B91927129453}"/>
                    </a:ext>
                  </a:extLst>
                </p:cNvPr>
                <p:cNvSpPr/>
                <p:nvPr/>
              </p:nvSpPr>
              <p:spPr>
                <a:xfrm>
                  <a:off x="6284763" y="4659886"/>
                  <a:ext cx="2414215" cy="484632"/>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GROUP 2</a:t>
                  </a:r>
                  <a:endParaRPr lang="en-IN" sz="2000" b="1" dirty="0"/>
                </a:p>
              </p:txBody>
            </p:sp>
            <p:sp>
              <p:nvSpPr>
                <p:cNvPr id="29" name="Rectangle 28">
                  <a:extLst>
                    <a:ext uri="{FF2B5EF4-FFF2-40B4-BE49-F238E27FC236}">
                      <a16:creationId xmlns:a16="http://schemas.microsoft.com/office/drawing/2014/main" id="{AC7C2B0A-54E7-591A-97BC-56CF4D61B75D}"/>
                    </a:ext>
                  </a:extLst>
                </p:cNvPr>
                <p:cNvSpPr/>
                <p:nvPr/>
              </p:nvSpPr>
              <p:spPr>
                <a:xfrm>
                  <a:off x="8867502" y="3986573"/>
                  <a:ext cx="3055260" cy="45668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LOSING LOYAL CUSTOMER</a:t>
                  </a:r>
                  <a:endParaRPr lang="en-IN" sz="2000" b="1" dirty="0"/>
                </a:p>
              </p:txBody>
            </p:sp>
            <p:sp>
              <p:nvSpPr>
                <p:cNvPr id="30" name="Arrow: Chevron 29">
                  <a:extLst>
                    <a:ext uri="{FF2B5EF4-FFF2-40B4-BE49-F238E27FC236}">
                      <a16:creationId xmlns:a16="http://schemas.microsoft.com/office/drawing/2014/main" id="{89E5BEC7-F663-91B0-63EF-28373DDDE708}"/>
                    </a:ext>
                  </a:extLst>
                </p:cNvPr>
                <p:cNvSpPr/>
                <p:nvPr/>
              </p:nvSpPr>
              <p:spPr>
                <a:xfrm>
                  <a:off x="6284763" y="5347175"/>
                  <a:ext cx="2414215" cy="484632"/>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GROUP 3</a:t>
                  </a:r>
                  <a:endParaRPr lang="en-IN" sz="2000" b="1" dirty="0"/>
                </a:p>
              </p:txBody>
            </p:sp>
            <p:sp>
              <p:nvSpPr>
                <p:cNvPr id="32" name="Rectangle 31">
                  <a:extLst>
                    <a:ext uri="{FF2B5EF4-FFF2-40B4-BE49-F238E27FC236}">
                      <a16:creationId xmlns:a16="http://schemas.microsoft.com/office/drawing/2014/main" id="{F78FA984-EA83-499E-5C41-9D70D0CB38AC}"/>
                    </a:ext>
                  </a:extLst>
                </p:cNvPr>
                <p:cNvSpPr/>
                <p:nvPr/>
              </p:nvSpPr>
              <p:spPr>
                <a:xfrm>
                  <a:off x="8867502" y="3287187"/>
                  <a:ext cx="3055260" cy="456680"/>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AVERAGE CUSTOMER</a:t>
                  </a:r>
                  <a:endParaRPr lang="en-IN" sz="2000" b="1" dirty="0"/>
                </a:p>
              </p:txBody>
            </p:sp>
            <p:sp>
              <p:nvSpPr>
                <p:cNvPr id="33" name="Arrow: Chevron 32">
                  <a:extLst>
                    <a:ext uri="{FF2B5EF4-FFF2-40B4-BE49-F238E27FC236}">
                      <a16:creationId xmlns:a16="http://schemas.microsoft.com/office/drawing/2014/main" id="{018CF79E-BD61-2F43-3A0E-225F4AE481D4}"/>
                    </a:ext>
                  </a:extLst>
                </p:cNvPr>
                <p:cNvSpPr/>
                <p:nvPr/>
              </p:nvSpPr>
              <p:spPr>
                <a:xfrm>
                  <a:off x="6284763" y="3273211"/>
                  <a:ext cx="2414215" cy="484632"/>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GROUP 0</a:t>
                  </a:r>
                  <a:endParaRPr lang="en-IN" sz="2000" b="1" dirty="0"/>
                </a:p>
              </p:txBody>
            </p:sp>
          </p:grpSp>
          <p:sp>
            <p:nvSpPr>
              <p:cNvPr id="34" name="Rectangle 33">
                <a:extLst>
                  <a:ext uri="{FF2B5EF4-FFF2-40B4-BE49-F238E27FC236}">
                    <a16:creationId xmlns:a16="http://schemas.microsoft.com/office/drawing/2014/main" id="{15B68202-C0E0-2DED-8D10-8081746D96E8}"/>
                  </a:ext>
                </a:extLst>
              </p:cNvPr>
              <p:cNvSpPr/>
              <p:nvPr/>
            </p:nvSpPr>
            <p:spPr>
              <a:xfrm>
                <a:off x="8976082" y="6307992"/>
                <a:ext cx="3055260" cy="45668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b="1" dirty="0"/>
                  <a:t>RECENTLY VISITED AVERAGE CUSTOMER</a:t>
                </a:r>
              </a:p>
            </p:txBody>
          </p:sp>
          <p:sp>
            <p:nvSpPr>
              <p:cNvPr id="35" name="Arrow: Chevron 34">
                <a:extLst>
                  <a:ext uri="{FF2B5EF4-FFF2-40B4-BE49-F238E27FC236}">
                    <a16:creationId xmlns:a16="http://schemas.microsoft.com/office/drawing/2014/main" id="{EC131930-3636-3608-F3C9-EFD1B5E20290}"/>
                  </a:ext>
                </a:extLst>
              </p:cNvPr>
              <p:cNvSpPr/>
              <p:nvPr/>
            </p:nvSpPr>
            <p:spPr>
              <a:xfrm>
                <a:off x="6393343" y="6294016"/>
                <a:ext cx="2414215" cy="484632"/>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GROUP 4</a:t>
                </a:r>
                <a:endParaRPr lang="en-IN" sz="2000" b="1" dirty="0"/>
              </a:p>
            </p:txBody>
          </p:sp>
        </p:grpSp>
        <p:sp>
          <p:nvSpPr>
            <p:cNvPr id="36" name="Rectangle 35">
              <a:extLst>
                <a:ext uri="{FF2B5EF4-FFF2-40B4-BE49-F238E27FC236}">
                  <a16:creationId xmlns:a16="http://schemas.microsoft.com/office/drawing/2014/main" id="{75E4791F-2EF0-6C10-DDBA-80901FCCD46C}"/>
                </a:ext>
              </a:extLst>
            </p:cNvPr>
            <p:cNvSpPr/>
            <p:nvPr/>
          </p:nvSpPr>
          <p:spPr>
            <a:xfrm>
              <a:off x="8976082" y="5328643"/>
              <a:ext cx="3055260" cy="45668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b="1" dirty="0"/>
                <a:t>BEST CUSTOMER</a:t>
              </a:r>
            </a:p>
          </p:txBody>
        </p:sp>
      </p:grpSp>
      <p:grpSp>
        <p:nvGrpSpPr>
          <p:cNvPr id="7" name="Group 6">
            <a:extLst>
              <a:ext uri="{FF2B5EF4-FFF2-40B4-BE49-F238E27FC236}">
                <a16:creationId xmlns:a16="http://schemas.microsoft.com/office/drawing/2014/main" id="{8952B8C2-E1A1-44F8-B19E-21F06E09DFC8}"/>
              </a:ext>
            </a:extLst>
          </p:cNvPr>
          <p:cNvGrpSpPr/>
          <p:nvPr/>
        </p:nvGrpSpPr>
        <p:grpSpPr>
          <a:xfrm>
            <a:off x="5486759" y="2575820"/>
            <a:ext cx="2700311" cy="4118448"/>
            <a:chOff x="-5390733" y="1485916"/>
            <a:chExt cx="7399719" cy="4118448"/>
          </a:xfrm>
        </p:grpSpPr>
        <p:sp>
          <p:nvSpPr>
            <p:cNvPr id="11" name="Google Shape;217;p18">
              <a:extLst>
                <a:ext uri="{FF2B5EF4-FFF2-40B4-BE49-F238E27FC236}">
                  <a16:creationId xmlns:a16="http://schemas.microsoft.com/office/drawing/2014/main" id="{508FE8C9-83A8-107C-15E3-990F775FB6D9}"/>
                </a:ext>
              </a:extLst>
            </p:cNvPr>
            <p:cNvSpPr txBox="1">
              <a:spLocks/>
            </p:cNvSpPr>
            <p:nvPr/>
          </p:nvSpPr>
          <p:spPr>
            <a:xfrm>
              <a:off x="-5390733" y="5042416"/>
              <a:ext cx="6076954" cy="561948"/>
            </a:xfrm>
            <a:prstGeom prst="rect">
              <a:avLst/>
            </a:prstGeom>
            <a:noFill/>
            <a:ln>
              <a:noFill/>
            </a:ln>
          </p:spPr>
          <p:txBody>
            <a:bodyPr spcFirstLastPara="1" vert="horz" wrap="square" lIns="91425" tIns="45700" rIns="91425" bIns="4570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buClr>
                  <a:srgbClr val="2F5496"/>
                </a:buClr>
                <a:buSzPts val="3600"/>
                <a:buFont typeface="Arial Black"/>
                <a:buNone/>
              </a:pPr>
              <a:r>
                <a:rPr lang="en-US" sz="2000" dirty="0">
                  <a:solidFill>
                    <a:srgbClr val="C00000"/>
                  </a:solidFill>
                  <a:latin typeface="Arial Black"/>
                  <a:ea typeface="Arial Black"/>
                  <a:cs typeface="Arial Black"/>
                  <a:sym typeface="Arial Black"/>
                </a:rPr>
                <a:t>          </a:t>
              </a:r>
            </a:p>
          </p:txBody>
        </p:sp>
        <p:sp>
          <p:nvSpPr>
            <p:cNvPr id="9" name="Google Shape;217;p18">
              <a:extLst>
                <a:ext uri="{FF2B5EF4-FFF2-40B4-BE49-F238E27FC236}">
                  <a16:creationId xmlns:a16="http://schemas.microsoft.com/office/drawing/2014/main" id="{C36E62B6-0FAB-C881-1C6D-B9330CE64C85}"/>
                </a:ext>
              </a:extLst>
            </p:cNvPr>
            <p:cNvSpPr txBox="1">
              <a:spLocks/>
            </p:cNvSpPr>
            <p:nvPr/>
          </p:nvSpPr>
          <p:spPr>
            <a:xfrm>
              <a:off x="-4075539" y="1485916"/>
              <a:ext cx="5981701" cy="561948"/>
            </a:xfrm>
            <a:prstGeom prst="rect">
              <a:avLst/>
            </a:prstGeom>
            <a:noFill/>
            <a:ln>
              <a:noFill/>
            </a:ln>
          </p:spPr>
          <p:txBody>
            <a:bodyPr spcFirstLastPara="1" vert="horz" wrap="square" lIns="91425" tIns="45700" rIns="91425" bIns="4570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buClr>
                  <a:srgbClr val="2F5496"/>
                </a:buClr>
                <a:buSzPts val="3600"/>
                <a:buFont typeface="Arial Black"/>
                <a:buNone/>
              </a:pPr>
              <a:endParaRPr lang="en-US" sz="2000" dirty="0">
                <a:solidFill>
                  <a:srgbClr val="C00000"/>
                </a:solidFill>
                <a:latin typeface="Arial Black"/>
                <a:ea typeface="Arial Black"/>
                <a:cs typeface="Arial Black"/>
                <a:sym typeface="Arial Black"/>
              </a:endParaRPr>
            </a:p>
          </p:txBody>
        </p:sp>
        <p:sp>
          <p:nvSpPr>
            <p:cNvPr id="10" name="Google Shape;217;p18">
              <a:extLst>
                <a:ext uri="{FF2B5EF4-FFF2-40B4-BE49-F238E27FC236}">
                  <a16:creationId xmlns:a16="http://schemas.microsoft.com/office/drawing/2014/main" id="{8E4AD262-B9A2-CF85-F694-0B1A4C097D5A}"/>
                </a:ext>
              </a:extLst>
            </p:cNvPr>
            <p:cNvSpPr txBox="1">
              <a:spLocks/>
            </p:cNvSpPr>
            <p:nvPr/>
          </p:nvSpPr>
          <p:spPr>
            <a:xfrm>
              <a:off x="-3972715" y="3253725"/>
              <a:ext cx="5981701" cy="561948"/>
            </a:xfrm>
            <a:prstGeom prst="rect">
              <a:avLst/>
            </a:prstGeom>
            <a:noFill/>
            <a:ln>
              <a:noFill/>
            </a:ln>
          </p:spPr>
          <p:txBody>
            <a:bodyPr spcFirstLastPara="1" vert="horz" wrap="square" lIns="91425" tIns="45700" rIns="91425" bIns="4570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buClr>
                  <a:srgbClr val="2F5496"/>
                </a:buClr>
                <a:buSzPts val="3600"/>
                <a:buFont typeface="Arial Black"/>
                <a:buNone/>
              </a:pPr>
              <a:endParaRPr lang="en-US" sz="2000" dirty="0">
                <a:solidFill>
                  <a:srgbClr val="C00000"/>
                </a:solidFill>
                <a:latin typeface="Arial Black"/>
                <a:ea typeface="Arial Black"/>
                <a:cs typeface="Arial Black"/>
                <a:sym typeface="Arial Black"/>
              </a:endParaRPr>
            </a:p>
          </p:txBody>
        </p:sp>
      </p:grpSp>
      <p:pic>
        <p:nvPicPr>
          <p:cNvPr id="3074" name="Picture 2">
            <a:extLst>
              <a:ext uri="{FF2B5EF4-FFF2-40B4-BE49-F238E27FC236}">
                <a16:creationId xmlns:a16="http://schemas.microsoft.com/office/drawing/2014/main" id="{902421B4-EA87-6A4B-5DA7-45DEF97A50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9694" y="639179"/>
            <a:ext cx="5789093" cy="6055089"/>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21741B85-C923-6403-C5C5-10FFDDB35A91}"/>
              </a:ext>
            </a:extLst>
          </p:cNvPr>
          <p:cNvSpPr txBox="1"/>
          <p:nvPr/>
        </p:nvSpPr>
        <p:spPr>
          <a:xfrm>
            <a:off x="3345343" y="1418941"/>
            <a:ext cx="1593980" cy="369332"/>
          </a:xfrm>
          <a:prstGeom prst="rect">
            <a:avLst/>
          </a:prstGeom>
          <a:noFill/>
        </p:spPr>
        <p:txBody>
          <a:bodyPr wrap="square">
            <a:spAutoFit/>
          </a:bodyPr>
          <a:lstStyle/>
          <a:p>
            <a:r>
              <a:rPr lang="en-US" sz="1800" dirty="0">
                <a:solidFill>
                  <a:srgbClr val="C00000"/>
                </a:solidFill>
                <a:latin typeface="Arial Black"/>
                <a:ea typeface="Arial Black"/>
                <a:cs typeface="Arial Black"/>
                <a:sym typeface="Arial Black"/>
              </a:rPr>
              <a:t>RECENCY</a:t>
            </a:r>
            <a:endParaRPr lang="en-IN" dirty="0"/>
          </a:p>
        </p:txBody>
      </p:sp>
      <p:sp>
        <p:nvSpPr>
          <p:cNvPr id="37" name="TextBox 36">
            <a:extLst>
              <a:ext uri="{FF2B5EF4-FFF2-40B4-BE49-F238E27FC236}">
                <a16:creationId xmlns:a16="http://schemas.microsoft.com/office/drawing/2014/main" id="{E4375DEC-D30E-D871-50DA-5A653644F481}"/>
              </a:ext>
            </a:extLst>
          </p:cNvPr>
          <p:cNvSpPr txBox="1"/>
          <p:nvPr/>
        </p:nvSpPr>
        <p:spPr>
          <a:xfrm>
            <a:off x="3048000" y="3234565"/>
            <a:ext cx="2016369" cy="369332"/>
          </a:xfrm>
          <a:prstGeom prst="rect">
            <a:avLst/>
          </a:prstGeom>
          <a:noFill/>
        </p:spPr>
        <p:txBody>
          <a:bodyPr wrap="square">
            <a:spAutoFit/>
          </a:bodyPr>
          <a:lstStyle/>
          <a:p>
            <a:r>
              <a:rPr lang="en-US" sz="1800" dirty="0">
                <a:solidFill>
                  <a:srgbClr val="C00000"/>
                </a:solidFill>
                <a:latin typeface="Arial Black"/>
                <a:ea typeface="Arial Black"/>
                <a:cs typeface="Arial Black"/>
                <a:sym typeface="Arial Black"/>
              </a:rPr>
              <a:t> FREQUENCY</a:t>
            </a:r>
            <a:endParaRPr lang="en-IN" dirty="0"/>
          </a:p>
        </p:txBody>
      </p:sp>
      <p:sp>
        <p:nvSpPr>
          <p:cNvPr id="38" name="TextBox 37">
            <a:extLst>
              <a:ext uri="{FF2B5EF4-FFF2-40B4-BE49-F238E27FC236}">
                <a16:creationId xmlns:a16="http://schemas.microsoft.com/office/drawing/2014/main" id="{3D87F0FB-DE65-8B68-7304-083CD18593A5}"/>
              </a:ext>
            </a:extLst>
          </p:cNvPr>
          <p:cNvSpPr txBox="1"/>
          <p:nvPr/>
        </p:nvSpPr>
        <p:spPr>
          <a:xfrm>
            <a:off x="3215919" y="5305149"/>
            <a:ext cx="1653066" cy="369332"/>
          </a:xfrm>
          <a:prstGeom prst="rect">
            <a:avLst/>
          </a:prstGeom>
          <a:noFill/>
        </p:spPr>
        <p:txBody>
          <a:bodyPr wrap="square">
            <a:spAutoFit/>
          </a:bodyPr>
          <a:lstStyle/>
          <a:p>
            <a:r>
              <a:rPr lang="en-US" sz="1800" dirty="0">
                <a:solidFill>
                  <a:srgbClr val="C00000"/>
                </a:solidFill>
                <a:latin typeface="Arial Black"/>
                <a:ea typeface="Arial Black"/>
                <a:cs typeface="Arial Black"/>
                <a:sym typeface="Arial Black"/>
              </a:rPr>
              <a:t>MONETARY</a:t>
            </a:r>
            <a:endParaRPr lang="en-IN" dirty="0"/>
          </a:p>
        </p:txBody>
      </p:sp>
      <p:pic>
        <p:nvPicPr>
          <p:cNvPr id="3" name="Picture 2">
            <a:extLst>
              <a:ext uri="{FF2B5EF4-FFF2-40B4-BE49-F238E27FC236}">
                <a16:creationId xmlns:a16="http://schemas.microsoft.com/office/drawing/2014/main" id="{EB7AAC10-3319-457B-38C3-7DE31CD636AC}"/>
              </a:ext>
            </a:extLst>
          </p:cNvPr>
          <p:cNvPicPr>
            <a:picLocks noChangeAspect="1"/>
          </p:cNvPicPr>
          <p:nvPr/>
        </p:nvPicPr>
        <p:blipFill>
          <a:blip r:embed="rId5"/>
          <a:stretch>
            <a:fillRect/>
          </a:stretch>
        </p:blipFill>
        <p:spPr>
          <a:xfrm>
            <a:off x="6183213" y="861467"/>
            <a:ext cx="5789093" cy="2228850"/>
          </a:xfrm>
          <a:prstGeom prst="rect">
            <a:avLst/>
          </a:prstGeom>
        </p:spPr>
      </p:pic>
    </p:spTree>
    <p:extLst>
      <p:ext uri="{BB962C8B-B14F-4D97-AF65-F5344CB8AC3E}">
        <p14:creationId xmlns:p14="http://schemas.microsoft.com/office/powerpoint/2010/main" val="2859613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alphaModFix amt="21000"/>
          </a:blip>
          <a:stretch>
            <a:fillRect/>
          </a:stretch>
        </a:blipFill>
        <a:effectLst/>
      </p:bgPr>
    </p:bg>
    <p:spTree>
      <p:nvGrpSpPr>
        <p:cNvPr id="1" name=""/>
        <p:cNvGrpSpPr/>
        <p:nvPr/>
      </p:nvGrpSpPr>
      <p:grpSpPr>
        <a:xfrm>
          <a:off x="0" y="0"/>
          <a:ext cx="0" cy="0"/>
          <a:chOff x="0" y="0"/>
          <a:chExt cx="0" cy="0"/>
        </a:xfrm>
      </p:grpSpPr>
      <p:pic>
        <p:nvPicPr>
          <p:cNvPr id="31" name="Google Shape;90;p1">
            <a:extLst>
              <a:ext uri="{FF2B5EF4-FFF2-40B4-BE49-F238E27FC236}">
                <a16:creationId xmlns:a16="http://schemas.microsoft.com/office/drawing/2014/main" id="{E780B4BF-6DCD-84F2-D850-93F738E19507}"/>
              </a:ext>
            </a:extLst>
          </p:cNvPr>
          <p:cNvPicPr preferRelativeResize="0"/>
          <p:nvPr/>
        </p:nvPicPr>
        <p:blipFill rotWithShape="1">
          <a:blip r:embed="rId3">
            <a:alphaModFix/>
          </a:blip>
          <a:srcRect/>
          <a:stretch/>
        </p:blipFill>
        <p:spPr>
          <a:xfrm>
            <a:off x="11173491" y="171123"/>
            <a:ext cx="685296" cy="631788"/>
          </a:xfrm>
          <a:prstGeom prst="rect">
            <a:avLst/>
          </a:prstGeom>
          <a:noFill/>
          <a:ln>
            <a:noFill/>
          </a:ln>
        </p:spPr>
      </p:pic>
      <p:sp>
        <p:nvSpPr>
          <p:cNvPr id="10" name="Google Shape;217;p18">
            <a:extLst>
              <a:ext uri="{FF2B5EF4-FFF2-40B4-BE49-F238E27FC236}">
                <a16:creationId xmlns:a16="http://schemas.microsoft.com/office/drawing/2014/main" id="{27684390-5A91-0821-95F8-B94C35CEF324}"/>
              </a:ext>
            </a:extLst>
          </p:cNvPr>
          <p:cNvSpPr txBox="1">
            <a:spLocks/>
          </p:cNvSpPr>
          <p:nvPr/>
        </p:nvSpPr>
        <p:spPr>
          <a:xfrm>
            <a:off x="2844716" y="171123"/>
            <a:ext cx="7328650" cy="695045"/>
          </a:xfrm>
          <a:prstGeom prst="rect">
            <a:avLst/>
          </a:prstGeom>
          <a:noFill/>
          <a:ln>
            <a:noFill/>
          </a:ln>
        </p:spPr>
        <p:txBody>
          <a:bodyPr spcFirstLastPara="1" vert="horz" wrap="square" lIns="91425" tIns="45700" rIns="91425" bIns="4570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buClr>
                <a:srgbClr val="2F5496"/>
              </a:buClr>
              <a:buSzPts val="3600"/>
              <a:buFont typeface="Arial Black"/>
              <a:buNone/>
            </a:pPr>
            <a:r>
              <a:rPr lang="en-US" sz="3600" dirty="0">
                <a:solidFill>
                  <a:srgbClr val="2F5496"/>
                </a:solidFill>
                <a:latin typeface="Arial Black"/>
                <a:ea typeface="Arial Black"/>
                <a:cs typeface="Arial Black"/>
                <a:sym typeface="Arial Black"/>
              </a:rPr>
              <a:t>K-MEANS | 4CLUSTER</a:t>
            </a:r>
          </a:p>
        </p:txBody>
      </p:sp>
      <p:pic>
        <p:nvPicPr>
          <p:cNvPr id="3074" name="Picture 2">
            <a:extLst>
              <a:ext uri="{FF2B5EF4-FFF2-40B4-BE49-F238E27FC236}">
                <a16:creationId xmlns:a16="http://schemas.microsoft.com/office/drawing/2014/main" id="{FB2008AA-1ABB-F75A-498B-1CAB5608873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95425" y="1395414"/>
            <a:ext cx="9201150" cy="309086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46AC8463-DEAF-E2DA-8E2E-8E9BE982B560}"/>
              </a:ext>
            </a:extLst>
          </p:cNvPr>
          <p:cNvPicPr>
            <a:picLocks noChangeAspect="1"/>
          </p:cNvPicPr>
          <p:nvPr/>
        </p:nvPicPr>
        <p:blipFill>
          <a:blip r:embed="rId5"/>
          <a:stretch>
            <a:fillRect/>
          </a:stretch>
        </p:blipFill>
        <p:spPr>
          <a:xfrm>
            <a:off x="576262" y="4519611"/>
            <a:ext cx="11039475" cy="1885950"/>
          </a:xfrm>
          <a:prstGeom prst="rect">
            <a:avLst/>
          </a:prstGeom>
        </p:spPr>
      </p:pic>
    </p:spTree>
    <p:extLst>
      <p:ext uri="{BB962C8B-B14F-4D97-AF65-F5344CB8AC3E}">
        <p14:creationId xmlns:p14="http://schemas.microsoft.com/office/powerpoint/2010/main" val="2712642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animEffect transition="in" filter="fade">
                                      <p:cBhvr>
                                        <p:cTn id="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alphaModFix amt="21000"/>
          </a:blip>
          <a:stretch>
            <a:fillRect/>
          </a:stretch>
        </a:blipFill>
        <a:effectLst/>
      </p:bgPr>
    </p:bg>
    <p:spTree>
      <p:nvGrpSpPr>
        <p:cNvPr id="1" name=""/>
        <p:cNvGrpSpPr/>
        <p:nvPr/>
      </p:nvGrpSpPr>
      <p:grpSpPr>
        <a:xfrm>
          <a:off x="0" y="0"/>
          <a:ext cx="0" cy="0"/>
          <a:chOff x="0" y="0"/>
          <a:chExt cx="0" cy="0"/>
        </a:xfrm>
      </p:grpSpPr>
      <p:pic>
        <p:nvPicPr>
          <p:cNvPr id="31" name="Google Shape;90;p1">
            <a:extLst>
              <a:ext uri="{FF2B5EF4-FFF2-40B4-BE49-F238E27FC236}">
                <a16:creationId xmlns:a16="http://schemas.microsoft.com/office/drawing/2014/main" id="{E780B4BF-6DCD-84F2-D850-93F738E19507}"/>
              </a:ext>
            </a:extLst>
          </p:cNvPr>
          <p:cNvPicPr preferRelativeResize="0"/>
          <p:nvPr/>
        </p:nvPicPr>
        <p:blipFill rotWithShape="1">
          <a:blip r:embed="rId3">
            <a:alphaModFix/>
          </a:blip>
          <a:srcRect/>
          <a:stretch/>
        </p:blipFill>
        <p:spPr>
          <a:xfrm>
            <a:off x="11173491" y="171123"/>
            <a:ext cx="685296" cy="631788"/>
          </a:xfrm>
          <a:prstGeom prst="rect">
            <a:avLst/>
          </a:prstGeom>
          <a:noFill/>
          <a:ln>
            <a:noFill/>
          </a:ln>
        </p:spPr>
      </p:pic>
      <p:sp>
        <p:nvSpPr>
          <p:cNvPr id="10" name="Google Shape;217;p18">
            <a:extLst>
              <a:ext uri="{FF2B5EF4-FFF2-40B4-BE49-F238E27FC236}">
                <a16:creationId xmlns:a16="http://schemas.microsoft.com/office/drawing/2014/main" id="{27684390-5A91-0821-95F8-B94C35CEF324}"/>
              </a:ext>
            </a:extLst>
          </p:cNvPr>
          <p:cNvSpPr txBox="1">
            <a:spLocks/>
          </p:cNvSpPr>
          <p:nvPr/>
        </p:nvSpPr>
        <p:spPr>
          <a:xfrm>
            <a:off x="2844716" y="171123"/>
            <a:ext cx="7328650" cy="695045"/>
          </a:xfrm>
          <a:prstGeom prst="rect">
            <a:avLst/>
          </a:prstGeom>
          <a:noFill/>
          <a:ln>
            <a:noFill/>
          </a:ln>
        </p:spPr>
        <p:txBody>
          <a:bodyPr spcFirstLastPara="1" vert="horz" wrap="square" lIns="91425" tIns="45700" rIns="91425" bIns="4570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buClr>
                <a:srgbClr val="2F5496"/>
              </a:buClr>
              <a:buSzPts val="3600"/>
              <a:buFont typeface="Arial Black"/>
              <a:buNone/>
            </a:pPr>
            <a:r>
              <a:rPr lang="en-US" sz="3600" dirty="0">
                <a:solidFill>
                  <a:srgbClr val="2F5496"/>
                </a:solidFill>
                <a:latin typeface="Arial Black"/>
                <a:ea typeface="Arial Black"/>
                <a:cs typeface="Arial Black"/>
                <a:sym typeface="Arial Black"/>
              </a:rPr>
              <a:t>K-MEANS | 4CLUSTER</a:t>
            </a:r>
          </a:p>
        </p:txBody>
      </p:sp>
      <p:grpSp>
        <p:nvGrpSpPr>
          <p:cNvPr id="7" name="Group 6">
            <a:extLst>
              <a:ext uri="{FF2B5EF4-FFF2-40B4-BE49-F238E27FC236}">
                <a16:creationId xmlns:a16="http://schemas.microsoft.com/office/drawing/2014/main" id="{DEE8E0D9-8BB4-5257-30FB-82416C1D28A6}"/>
              </a:ext>
            </a:extLst>
          </p:cNvPr>
          <p:cNvGrpSpPr/>
          <p:nvPr/>
        </p:nvGrpSpPr>
        <p:grpSpPr>
          <a:xfrm>
            <a:off x="3800472" y="895512"/>
            <a:ext cx="6076953" cy="4562394"/>
            <a:chOff x="3800472" y="895512"/>
            <a:chExt cx="6076953" cy="4562394"/>
          </a:xfrm>
        </p:grpSpPr>
        <p:sp>
          <p:nvSpPr>
            <p:cNvPr id="8" name="Google Shape;217;p18">
              <a:extLst>
                <a:ext uri="{FF2B5EF4-FFF2-40B4-BE49-F238E27FC236}">
                  <a16:creationId xmlns:a16="http://schemas.microsoft.com/office/drawing/2014/main" id="{0972C3B0-FF01-EE26-7B84-07941105AE82}"/>
                </a:ext>
              </a:extLst>
            </p:cNvPr>
            <p:cNvSpPr txBox="1">
              <a:spLocks/>
            </p:cNvSpPr>
            <p:nvPr/>
          </p:nvSpPr>
          <p:spPr>
            <a:xfrm>
              <a:off x="3895724" y="895512"/>
              <a:ext cx="5981701" cy="561948"/>
            </a:xfrm>
            <a:prstGeom prst="rect">
              <a:avLst/>
            </a:prstGeom>
            <a:noFill/>
            <a:ln>
              <a:noFill/>
            </a:ln>
          </p:spPr>
          <p:txBody>
            <a:bodyPr spcFirstLastPara="1" vert="horz" wrap="square" lIns="91425" tIns="45700" rIns="91425" bIns="4570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buClr>
                  <a:srgbClr val="2F5496"/>
                </a:buClr>
                <a:buSzPts val="3600"/>
                <a:buFont typeface="Arial Black"/>
                <a:buNone/>
              </a:pPr>
              <a:r>
                <a:rPr lang="en-US" sz="2000" dirty="0">
                  <a:solidFill>
                    <a:srgbClr val="C00000"/>
                  </a:solidFill>
                  <a:latin typeface="Arial Black"/>
                  <a:ea typeface="Arial Black"/>
                  <a:cs typeface="Arial Black"/>
                  <a:sym typeface="Arial Black"/>
                </a:rPr>
                <a:t>RECENCY</a:t>
              </a:r>
            </a:p>
          </p:txBody>
        </p:sp>
        <p:sp>
          <p:nvSpPr>
            <p:cNvPr id="11" name="Google Shape;217;p18">
              <a:extLst>
                <a:ext uri="{FF2B5EF4-FFF2-40B4-BE49-F238E27FC236}">
                  <a16:creationId xmlns:a16="http://schemas.microsoft.com/office/drawing/2014/main" id="{6D185E90-423C-ACB7-6958-68A4403E7BB5}"/>
                </a:ext>
              </a:extLst>
            </p:cNvPr>
            <p:cNvSpPr txBox="1">
              <a:spLocks/>
            </p:cNvSpPr>
            <p:nvPr/>
          </p:nvSpPr>
          <p:spPr>
            <a:xfrm>
              <a:off x="3800472" y="4895958"/>
              <a:ext cx="6076953" cy="561948"/>
            </a:xfrm>
            <a:prstGeom prst="rect">
              <a:avLst/>
            </a:prstGeom>
            <a:noFill/>
            <a:ln>
              <a:noFill/>
            </a:ln>
          </p:spPr>
          <p:txBody>
            <a:bodyPr spcFirstLastPara="1" vert="horz" wrap="square" lIns="91425" tIns="45700" rIns="91425" bIns="4570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buClr>
                  <a:srgbClr val="2F5496"/>
                </a:buClr>
                <a:buSzPts val="3600"/>
                <a:buFont typeface="Arial Black"/>
                <a:buNone/>
              </a:pPr>
              <a:r>
                <a:rPr lang="en-US" sz="2000" dirty="0">
                  <a:solidFill>
                    <a:srgbClr val="C00000"/>
                  </a:solidFill>
                  <a:latin typeface="Arial Black"/>
                  <a:ea typeface="Arial Black"/>
                  <a:cs typeface="Arial Black"/>
                  <a:sym typeface="Arial Black"/>
                </a:rPr>
                <a:t>MONETARY</a:t>
              </a:r>
            </a:p>
          </p:txBody>
        </p:sp>
        <p:sp>
          <p:nvSpPr>
            <p:cNvPr id="9" name="Google Shape;217;p18">
              <a:extLst>
                <a:ext uri="{FF2B5EF4-FFF2-40B4-BE49-F238E27FC236}">
                  <a16:creationId xmlns:a16="http://schemas.microsoft.com/office/drawing/2014/main" id="{00A986F4-5E58-7E67-7CE7-4560120DC950}"/>
                </a:ext>
              </a:extLst>
            </p:cNvPr>
            <p:cNvSpPr txBox="1">
              <a:spLocks/>
            </p:cNvSpPr>
            <p:nvPr/>
          </p:nvSpPr>
          <p:spPr>
            <a:xfrm>
              <a:off x="3800472" y="2857554"/>
              <a:ext cx="5981701" cy="561948"/>
            </a:xfrm>
            <a:prstGeom prst="rect">
              <a:avLst/>
            </a:prstGeom>
            <a:noFill/>
            <a:ln>
              <a:noFill/>
            </a:ln>
          </p:spPr>
          <p:txBody>
            <a:bodyPr spcFirstLastPara="1" vert="horz" wrap="square" lIns="91425" tIns="45700" rIns="91425" bIns="4570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buClr>
                  <a:srgbClr val="2F5496"/>
                </a:buClr>
                <a:buSzPts val="3600"/>
                <a:buFont typeface="Arial Black"/>
                <a:buNone/>
              </a:pPr>
              <a:r>
                <a:rPr lang="en-US" sz="2000" dirty="0">
                  <a:solidFill>
                    <a:srgbClr val="C00000"/>
                  </a:solidFill>
                  <a:latin typeface="Arial Black"/>
                  <a:ea typeface="Arial Black"/>
                  <a:cs typeface="Arial Black"/>
                  <a:sym typeface="Arial Black"/>
                </a:rPr>
                <a:t>FREQUENCY</a:t>
              </a:r>
            </a:p>
          </p:txBody>
        </p:sp>
      </p:grpSp>
      <p:grpSp>
        <p:nvGrpSpPr>
          <p:cNvPr id="24" name="Group 23">
            <a:extLst>
              <a:ext uri="{FF2B5EF4-FFF2-40B4-BE49-F238E27FC236}">
                <a16:creationId xmlns:a16="http://schemas.microsoft.com/office/drawing/2014/main" id="{4C5D8A60-8B89-3F41-D525-02EF88C57CF6}"/>
              </a:ext>
            </a:extLst>
          </p:cNvPr>
          <p:cNvGrpSpPr/>
          <p:nvPr/>
        </p:nvGrpSpPr>
        <p:grpSpPr>
          <a:xfrm>
            <a:off x="6439701" y="2933586"/>
            <a:ext cx="5637999" cy="2558596"/>
            <a:chOff x="6393343" y="3239161"/>
            <a:chExt cx="5637999" cy="2558596"/>
          </a:xfrm>
        </p:grpSpPr>
        <p:grpSp>
          <p:nvGrpSpPr>
            <p:cNvPr id="27" name="Group 26">
              <a:extLst>
                <a:ext uri="{FF2B5EF4-FFF2-40B4-BE49-F238E27FC236}">
                  <a16:creationId xmlns:a16="http://schemas.microsoft.com/office/drawing/2014/main" id="{A20527BC-CFBB-F37A-8C23-28B3C3F218D4}"/>
                </a:ext>
              </a:extLst>
            </p:cNvPr>
            <p:cNvGrpSpPr/>
            <p:nvPr/>
          </p:nvGrpSpPr>
          <p:grpSpPr>
            <a:xfrm>
              <a:off x="6393343" y="3239161"/>
              <a:ext cx="5637999" cy="2558596"/>
              <a:chOff x="6284763" y="3273211"/>
              <a:chExt cx="5637999" cy="2558596"/>
            </a:xfrm>
          </p:grpSpPr>
          <p:sp>
            <p:nvSpPr>
              <p:cNvPr id="30" name="Rectangle 29">
                <a:extLst>
                  <a:ext uri="{FF2B5EF4-FFF2-40B4-BE49-F238E27FC236}">
                    <a16:creationId xmlns:a16="http://schemas.microsoft.com/office/drawing/2014/main" id="{E761C5D8-FF85-417A-9C4E-84648A0D403C}"/>
                  </a:ext>
                </a:extLst>
              </p:cNvPr>
              <p:cNvSpPr/>
              <p:nvPr/>
            </p:nvSpPr>
            <p:spPr>
              <a:xfrm>
                <a:off x="8867502" y="5361151"/>
                <a:ext cx="3055260" cy="456680"/>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b="1" dirty="0"/>
                  <a:t>LOSING LOYAL CUSTOMER</a:t>
                </a:r>
              </a:p>
            </p:txBody>
          </p:sp>
          <p:sp>
            <p:nvSpPr>
              <p:cNvPr id="32" name="Arrow: Chevron 31">
                <a:extLst>
                  <a:ext uri="{FF2B5EF4-FFF2-40B4-BE49-F238E27FC236}">
                    <a16:creationId xmlns:a16="http://schemas.microsoft.com/office/drawing/2014/main" id="{B22F542D-DCCC-20EC-FDF1-5C075BB95219}"/>
                  </a:ext>
                </a:extLst>
              </p:cNvPr>
              <p:cNvSpPr/>
              <p:nvPr/>
            </p:nvSpPr>
            <p:spPr>
              <a:xfrm>
                <a:off x="6284763" y="3972597"/>
                <a:ext cx="2414215" cy="484632"/>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GROUP 1</a:t>
                </a:r>
                <a:endParaRPr lang="en-IN" sz="2000" b="1" dirty="0"/>
              </a:p>
            </p:txBody>
          </p:sp>
          <p:sp>
            <p:nvSpPr>
              <p:cNvPr id="33" name="Arrow: Chevron 32">
                <a:extLst>
                  <a:ext uri="{FF2B5EF4-FFF2-40B4-BE49-F238E27FC236}">
                    <a16:creationId xmlns:a16="http://schemas.microsoft.com/office/drawing/2014/main" id="{BE8817C8-76E8-8B2A-C153-5F006EED1833}"/>
                  </a:ext>
                </a:extLst>
              </p:cNvPr>
              <p:cNvSpPr/>
              <p:nvPr/>
            </p:nvSpPr>
            <p:spPr>
              <a:xfrm>
                <a:off x="6284763" y="4659886"/>
                <a:ext cx="2414215" cy="484632"/>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GROUP 2</a:t>
                </a:r>
                <a:endParaRPr lang="en-IN" sz="2000" b="1" dirty="0"/>
              </a:p>
            </p:txBody>
          </p:sp>
          <p:sp>
            <p:nvSpPr>
              <p:cNvPr id="34" name="Rectangle 33">
                <a:extLst>
                  <a:ext uri="{FF2B5EF4-FFF2-40B4-BE49-F238E27FC236}">
                    <a16:creationId xmlns:a16="http://schemas.microsoft.com/office/drawing/2014/main" id="{5F77540B-0C11-335E-1F97-068EB12451A7}"/>
                  </a:ext>
                </a:extLst>
              </p:cNvPr>
              <p:cNvSpPr/>
              <p:nvPr/>
            </p:nvSpPr>
            <p:spPr>
              <a:xfrm>
                <a:off x="8867502" y="3986573"/>
                <a:ext cx="3055260" cy="45668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BEST CUSTOMERS</a:t>
                </a:r>
                <a:endParaRPr lang="en-IN" sz="2000" b="1" dirty="0"/>
              </a:p>
            </p:txBody>
          </p:sp>
          <p:sp>
            <p:nvSpPr>
              <p:cNvPr id="35" name="Arrow: Chevron 34">
                <a:extLst>
                  <a:ext uri="{FF2B5EF4-FFF2-40B4-BE49-F238E27FC236}">
                    <a16:creationId xmlns:a16="http://schemas.microsoft.com/office/drawing/2014/main" id="{AC7E079C-3755-3887-72DB-EF6F159C964D}"/>
                  </a:ext>
                </a:extLst>
              </p:cNvPr>
              <p:cNvSpPr/>
              <p:nvPr/>
            </p:nvSpPr>
            <p:spPr>
              <a:xfrm>
                <a:off x="6284763" y="5347175"/>
                <a:ext cx="2414215" cy="484632"/>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GROUP 3</a:t>
                </a:r>
                <a:endParaRPr lang="en-IN" sz="2000" b="1" dirty="0"/>
              </a:p>
            </p:txBody>
          </p:sp>
          <p:sp>
            <p:nvSpPr>
              <p:cNvPr id="36" name="Rectangle 35">
                <a:extLst>
                  <a:ext uri="{FF2B5EF4-FFF2-40B4-BE49-F238E27FC236}">
                    <a16:creationId xmlns:a16="http://schemas.microsoft.com/office/drawing/2014/main" id="{34552212-F821-7BF4-AC7B-822913B58249}"/>
                  </a:ext>
                </a:extLst>
              </p:cNvPr>
              <p:cNvSpPr/>
              <p:nvPr/>
            </p:nvSpPr>
            <p:spPr>
              <a:xfrm>
                <a:off x="8867502" y="4669988"/>
                <a:ext cx="3055260" cy="456680"/>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LOST POOR CUSTOMERS</a:t>
                </a:r>
                <a:endParaRPr lang="en-IN" sz="2000" b="1" dirty="0"/>
              </a:p>
            </p:txBody>
          </p:sp>
          <p:sp>
            <p:nvSpPr>
              <p:cNvPr id="37" name="Arrow: Chevron 36">
                <a:extLst>
                  <a:ext uri="{FF2B5EF4-FFF2-40B4-BE49-F238E27FC236}">
                    <a16:creationId xmlns:a16="http://schemas.microsoft.com/office/drawing/2014/main" id="{6480AF03-27AD-B0FF-9818-8874DCEC3183}"/>
                  </a:ext>
                </a:extLst>
              </p:cNvPr>
              <p:cNvSpPr/>
              <p:nvPr/>
            </p:nvSpPr>
            <p:spPr>
              <a:xfrm>
                <a:off x="6284763" y="3273211"/>
                <a:ext cx="2414215" cy="484632"/>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GROUP 0</a:t>
                </a:r>
                <a:endParaRPr lang="en-IN" sz="2000" b="1" dirty="0"/>
              </a:p>
            </p:txBody>
          </p:sp>
        </p:grpSp>
        <p:sp>
          <p:nvSpPr>
            <p:cNvPr id="26" name="Rectangle 25">
              <a:extLst>
                <a:ext uri="{FF2B5EF4-FFF2-40B4-BE49-F238E27FC236}">
                  <a16:creationId xmlns:a16="http://schemas.microsoft.com/office/drawing/2014/main" id="{415F7A47-5475-C0C2-070D-EEE7AC684514}"/>
                </a:ext>
              </a:extLst>
            </p:cNvPr>
            <p:cNvSpPr/>
            <p:nvPr/>
          </p:nvSpPr>
          <p:spPr>
            <a:xfrm>
              <a:off x="8976082" y="3250638"/>
              <a:ext cx="3055260" cy="45668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b="1" dirty="0"/>
                <a:t>RECENTLY VISITED AVERAGE CUSTOMER</a:t>
              </a:r>
            </a:p>
          </p:txBody>
        </p:sp>
      </p:grpSp>
      <p:pic>
        <p:nvPicPr>
          <p:cNvPr id="4098" name="Picture 2">
            <a:extLst>
              <a:ext uri="{FF2B5EF4-FFF2-40B4-BE49-F238E27FC236}">
                <a16:creationId xmlns:a16="http://schemas.microsoft.com/office/drawing/2014/main" id="{E608632E-A15A-6D82-535F-706CCAED6C6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6100" y="895512"/>
            <a:ext cx="5544475" cy="5213715"/>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1AAAEAF2-80FE-4E4E-EB4A-2E535694F375}"/>
              </a:ext>
            </a:extLst>
          </p:cNvPr>
          <p:cNvSpPr txBox="1"/>
          <p:nvPr/>
        </p:nvSpPr>
        <p:spPr>
          <a:xfrm>
            <a:off x="3686173" y="1362707"/>
            <a:ext cx="6096000" cy="369332"/>
          </a:xfrm>
          <a:prstGeom prst="rect">
            <a:avLst/>
          </a:prstGeom>
          <a:noFill/>
        </p:spPr>
        <p:txBody>
          <a:bodyPr wrap="square">
            <a:spAutoFit/>
          </a:bodyPr>
          <a:lstStyle/>
          <a:p>
            <a:r>
              <a:rPr lang="en-US" sz="1800" dirty="0">
                <a:solidFill>
                  <a:srgbClr val="C00000"/>
                </a:solidFill>
                <a:latin typeface="Arial Black"/>
                <a:ea typeface="Arial Black"/>
                <a:cs typeface="Arial Black"/>
                <a:sym typeface="Arial Black"/>
              </a:rPr>
              <a:t>RECENCY</a:t>
            </a:r>
            <a:endParaRPr lang="en-IN" dirty="0"/>
          </a:p>
        </p:txBody>
      </p:sp>
      <p:sp>
        <p:nvSpPr>
          <p:cNvPr id="25" name="TextBox 24">
            <a:extLst>
              <a:ext uri="{FF2B5EF4-FFF2-40B4-BE49-F238E27FC236}">
                <a16:creationId xmlns:a16="http://schemas.microsoft.com/office/drawing/2014/main" id="{803704F7-A0D4-3D3B-6494-A67083F9A086}"/>
              </a:ext>
            </a:extLst>
          </p:cNvPr>
          <p:cNvSpPr txBox="1"/>
          <p:nvPr/>
        </p:nvSpPr>
        <p:spPr>
          <a:xfrm>
            <a:off x="3743322" y="3138528"/>
            <a:ext cx="6096000" cy="369332"/>
          </a:xfrm>
          <a:prstGeom prst="rect">
            <a:avLst/>
          </a:prstGeom>
          <a:noFill/>
        </p:spPr>
        <p:txBody>
          <a:bodyPr wrap="square">
            <a:spAutoFit/>
          </a:bodyPr>
          <a:lstStyle/>
          <a:p>
            <a:r>
              <a:rPr lang="en-US" sz="1800" dirty="0">
                <a:solidFill>
                  <a:srgbClr val="C00000"/>
                </a:solidFill>
                <a:latin typeface="Arial Black"/>
                <a:ea typeface="Arial Black"/>
                <a:cs typeface="Arial Black"/>
                <a:sym typeface="Arial Black"/>
              </a:rPr>
              <a:t>FREQUENCY</a:t>
            </a:r>
            <a:endParaRPr lang="en-IN" dirty="0"/>
          </a:p>
        </p:txBody>
      </p:sp>
      <p:sp>
        <p:nvSpPr>
          <p:cNvPr id="28" name="TextBox 27">
            <a:extLst>
              <a:ext uri="{FF2B5EF4-FFF2-40B4-BE49-F238E27FC236}">
                <a16:creationId xmlns:a16="http://schemas.microsoft.com/office/drawing/2014/main" id="{54E20E50-47E0-948C-6352-ADEB1385A53A}"/>
              </a:ext>
            </a:extLst>
          </p:cNvPr>
          <p:cNvSpPr txBox="1"/>
          <p:nvPr/>
        </p:nvSpPr>
        <p:spPr>
          <a:xfrm>
            <a:off x="3800472" y="4807600"/>
            <a:ext cx="6096000" cy="369332"/>
          </a:xfrm>
          <a:prstGeom prst="rect">
            <a:avLst/>
          </a:prstGeom>
          <a:noFill/>
        </p:spPr>
        <p:txBody>
          <a:bodyPr wrap="square">
            <a:spAutoFit/>
          </a:bodyPr>
          <a:lstStyle/>
          <a:p>
            <a:r>
              <a:rPr lang="en-US" sz="1800" dirty="0">
                <a:solidFill>
                  <a:srgbClr val="C00000"/>
                </a:solidFill>
                <a:latin typeface="Arial Black"/>
                <a:ea typeface="Arial Black"/>
                <a:cs typeface="Arial Black"/>
                <a:sym typeface="Arial Black"/>
              </a:rPr>
              <a:t>MONETARY</a:t>
            </a:r>
            <a:endParaRPr lang="en-IN" dirty="0"/>
          </a:p>
        </p:txBody>
      </p:sp>
      <p:pic>
        <p:nvPicPr>
          <p:cNvPr id="12" name="Picture 11">
            <a:extLst>
              <a:ext uri="{FF2B5EF4-FFF2-40B4-BE49-F238E27FC236}">
                <a16:creationId xmlns:a16="http://schemas.microsoft.com/office/drawing/2014/main" id="{54BA4CFB-00BB-5B16-FE77-828DC2230077}"/>
              </a:ext>
            </a:extLst>
          </p:cNvPr>
          <p:cNvPicPr>
            <a:picLocks noChangeAspect="1"/>
          </p:cNvPicPr>
          <p:nvPr/>
        </p:nvPicPr>
        <p:blipFill>
          <a:blip r:embed="rId5"/>
          <a:stretch>
            <a:fillRect/>
          </a:stretch>
        </p:blipFill>
        <p:spPr>
          <a:xfrm>
            <a:off x="6017846" y="972658"/>
            <a:ext cx="6059854" cy="1838325"/>
          </a:xfrm>
          <a:prstGeom prst="rect">
            <a:avLst/>
          </a:prstGeom>
        </p:spPr>
      </p:pic>
    </p:spTree>
    <p:extLst>
      <p:ext uri="{BB962C8B-B14F-4D97-AF65-F5344CB8AC3E}">
        <p14:creationId xmlns:p14="http://schemas.microsoft.com/office/powerpoint/2010/main" val="4014933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1000"/>
                                        <p:tgtEl>
                                          <p:spTgt spid="24"/>
                                        </p:tgtEl>
                                      </p:cBhvr>
                                    </p:animEffect>
                                    <p:anim calcmode="lin" valueType="num">
                                      <p:cBhvr>
                                        <p:cTn id="8" dur="1000" fill="hold"/>
                                        <p:tgtEl>
                                          <p:spTgt spid="24"/>
                                        </p:tgtEl>
                                        <p:attrNameLst>
                                          <p:attrName>ppt_x</p:attrName>
                                        </p:attrNameLst>
                                      </p:cBhvr>
                                      <p:tavLst>
                                        <p:tav tm="0">
                                          <p:val>
                                            <p:strVal val="#ppt_x"/>
                                          </p:val>
                                        </p:tav>
                                        <p:tav tm="100000">
                                          <p:val>
                                            <p:strVal val="#ppt_x"/>
                                          </p:val>
                                        </p:tav>
                                      </p:tavLst>
                                    </p:anim>
                                    <p:anim calcmode="lin" valueType="num">
                                      <p:cBhvr>
                                        <p:cTn id="9"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alphaModFix amt="21000"/>
          </a:blip>
          <a:stretch>
            <a:fillRect/>
          </a:stretch>
        </a:blipFill>
        <a:effectLst/>
      </p:bgPr>
    </p:bg>
    <p:spTree>
      <p:nvGrpSpPr>
        <p:cNvPr id="1" name=""/>
        <p:cNvGrpSpPr/>
        <p:nvPr/>
      </p:nvGrpSpPr>
      <p:grpSpPr>
        <a:xfrm>
          <a:off x="0" y="0"/>
          <a:ext cx="0" cy="0"/>
          <a:chOff x="0" y="0"/>
          <a:chExt cx="0" cy="0"/>
        </a:xfrm>
      </p:grpSpPr>
      <p:pic>
        <p:nvPicPr>
          <p:cNvPr id="7" name="Google Shape;265;p24">
            <a:extLst>
              <a:ext uri="{FF2B5EF4-FFF2-40B4-BE49-F238E27FC236}">
                <a16:creationId xmlns:a16="http://schemas.microsoft.com/office/drawing/2014/main" id="{D053E2A2-CA5D-AA9D-A72D-85EE0CA4C05F}"/>
              </a:ext>
            </a:extLst>
          </p:cNvPr>
          <p:cNvPicPr preferRelativeResize="0"/>
          <p:nvPr/>
        </p:nvPicPr>
        <p:blipFill rotWithShape="1">
          <a:blip r:embed="rId3">
            <a:alphaModFix/>
          </a:blip>
          <a:srcRect/>
          <a:stretch/>
        </p:blipFill>
        <p:spPr>
          <a:xfrm>
            <a:off x="0" y="571500"/>
            <a:ext cx="5740400" cy="6286499"/>
          </a:xfrm>
          <a:prstGeom prst="rect">
            <a:avLst/>
          </a:prstGeom>
          <a:noFill/>
          <a:ln>
            <a:noFill/>
          </a:ln>
        </p:spPr>
      </p:pic>
      <p:pic>
        <p:nvPicPr>
          <p:cNvPr id="8" name="Google Shape;90;p1">
            <a:extLst>
              <a:ext uri="{FF2B5EF4-FFF2-40B4-BE49-F238E27FC236}">
                <a16:creationId xmlns:a16="http://schemas.microsoft.com/office/drawing/2014/main" id="{5C9EE98A-16A4-0251-9D54-704FE17893C5}"/>
              </a:ext>
            </a:extLst>
          </p:cNvPr>
          <p:cNvPicPr preferRelativeResize="0"/>
          <p:nvPr/>
        </p:nvPicPr>
        <p:blipFill rotWithShape="1">
          <a:blip r:embed="rId4">
            <a:alphaModFix/>
          </a:blip>
          <a:srcRect/>
          <a:stretch/>
        </p:blipFill>
        <p:spPr>
          <a:xfrm>
            <a:off x="11173491" y="171123"/>
            <a:ext cx="685296" cy="631788"/>
          </a:xfrm>
          <a:prstGeom prst="rect">
            <a:avLst/>
          </a:prstGeom>
          <a:noFill/>
          <a:ln>
            <a:noFill/>
          </a:ln>
        </p:spPr>
      </p:pic>
      <p:sp>
        <p:nvSpPr>
          <p:cNvPr id="9" name="Google Shape;257;p23">
            <a:extLst>
              <a:ext uri="{FF2B5EF4-FFF2-40B4-BE49-F238E27FC236}">
                <a16:creationId xmlns:a16="http://schemas.microsoft.com/office/drawing/2014/main" id="{85088F7F-F622-BF05-6F0A-C2BB22C7C9B9}"/>
              </a:ext>
            </a:extLst>
          </p:cNvPr>
          <p:cNvSpPr txBox="1"/>
          <p:nvPr/>
        </p:nvSpPr>
        <p:spPr>
          <a:xfrm>
            <a:off x="665320" y="171122"/>
            <a:ext cx="11058049" cy="631789"/>
          </a:xfrm>
          <a:prstGeom prst="rect">
            <a:avLst/>
          </a:prstGeom>
          <a:noFill/>
          <a:ln>
            <a:noFill/>
          </a:ln>
        </p:spPr>
        <p:txBody>
          <a:bodyPr spcFirstLastPara="1" wrap="square" lIns="91425" tIns="45700" rIns="91425" bIns="45700" anchor="b" anchorCtr="0">
            <a:noAutofit/>
          </a:bodyPr>
          <a:lstStyle/>
          <a:p>
            <a:pPr marL="0" marR="0" lvl="0" indent="0" algn="ctr" rtl="0">
              <a:lnSpc>
                <a:spcPct val="90000"/>
              </a:lnSpc>
              <a:spcBef>
                <a:spcPts val="0"/>
              </a:spcBef>
              <a:spcAft>
                <a:spcPts val="0"/>
              </a:spcAft>
              <a:buClr>
                <a:srgbClr val="2F5496"/>
              </a:buClr>
              <a:buSzPts val="3600"/>
              <a:buFont typeface="Arial Black"/>
              <a:buNone/>
            </a:pPr>
            <a:r>
              <a:rPr lang="en-US" sz="3600" b="0" i="0" u="none" strike="noStrike" cap="none" dirty="0">
                <a:solidFill>
                  <a:srgbClr val="2F5496"/>
                </a:solidFill>
                <a:latin typeface="Arial Black"/>
                <a:ea typeface="Arial Black"/>
                <a:cs typeface="Arial Black"/>
                <a:sym typeface="Arial Black"/>
              </a:rPr>
              <a:t>HIERARCHICAL CLUSTERING</a:t>
            </a:r>
            <a:endParaRPr sz="3600" b="0" i="0" u="none" strike="noStrike" cap="none" dirty="0">
              <a:solidFill>
                <a:srgbClr val="2F5496"/>
              </a:solidFill>
              <a:latin typeface="Arial Black"/>
              <a:ea typeface="Arial Black"/>
              <a:cs typeface="Arial Black"/>
              <a:sym typeface="Arial Black"/>
            </a:endParaRPr>
          </a:p>
        </p:txBody>
      </p:sp>
      <p:sp>
        <p:nvSpPr>
          <p:cNvPr id="12" name="Rectangle 11">
            <a:extLst>
              <a:ext uri="{FF2B5EF4-FFF2-40B4-BE49-F238E27FC236}">
                <a16:creationId xmlns:a16="http://schemas.microsoft.com/office/drawing/2014/main" id="{D2166952-BB91-BD45-27DF-06EA4DB2FFF3}"/>
              </a:ext>
            </a:extLst>
          </p:cNvPr>
          <p:cNvSpPr/>
          <p:nvPr/>
        </p:nvSpPr>
        <p:spPr>
          <a:xfrm>
            <a:off x="6194344" y="925640"/>
            <a:ext cx="5740400" cy="20379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buClr>
                <a:schemeClr val="dk1"/>
              </a:buClr>
              <a:buSzPts val="2400"/>
            </a:pPr>
            <a:r>
              <a:rPr lang="en-US" b="1" dirty="0">
                <a:solidFill>
                  <a:schemeClr val="bg1"/>
                </a:solidFill>
                <a:ea typeface="Calibri"/>
                <a:cs typeface="Calibri"/>
                <a:sym typeface="Calibri"/>
              </a:rPr>
              <a:t>In the K-means clustering there is a challenge to predetermine the number of clusters, and it always tries to create the clusters of the same size. To solve these two challenges, we can opt for the hierarchical clustering algorithm because, in this algorithm, we don't need to have knowledge about the predefined number of clusters. Hierarchical clustering is based on two techniques:</a:t>
            </a:r>
          </a:p>
        </p:txBody>
      </p:sp>
      <p:sp>
        <p:nvSpPr>
          <p:cNvPr id="13" name="Rectangle 12">
            <a:extLst>
              <a:ext uri="{FF2B5EF4-FFF2-40B4-BE49-F238E27FC236}">
                <a16:creationId xmlns:a16="http://schemas.microsoft.com/office/drawing/2014/main" id="{704819CE-015F-A909-0A57-4FB15A6925B8}"/>
              </a:ext>
            </a:extLst>
          </p:cNvPr>
          <p:cNvSpPr/>
          <p:nvPr/>
        </p:nvSpPr>
        <p:spPr>
          <a:xfrm>
            <a:off x="6194345" y="3228975"/>
            <a:ext cx="5740400" cy="757182"/>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90000"/>
              </a:lnSpc>
              <a:spcBef>
                <a:spcPts val="1000"/>
              </a:spcBef>
              <a:buClr>
                <a:schemeClr val="dk1"/>
              </a:buClr>
              <a:buSzPts val="2400"/>
            </a:pPr>
            <a:r>
              <a:rPr lang="en-US" sz="1400" b="1" dirty="0">
                <a:solidFill>
                  <a:schemeClr val="bg1"/>
                </a:solidFill>
              </a:rPr>
              <a:t>a. </a:t>
            </a:r>
            <a:r>
              <a:rPr lang="en-US" sz="1400" b="1" dirty="0">
                <a:solidFill>
                  <a:schemeClr val="bg1"/>
                </a:solidFill>
                <a:ea typeface="Calibri"/>
                <a:cs typeface="Calibri"/>
                <a:sym typeface="Calibri"/>
              </a:rPr>
              <a:t>Agglomerative: Agglomerative is a bottom-up approach, in which the algorithm starts with taking all data points as single clusters and merging them until one cluster is left. </a:t>
            </a:r>
            <a:endParaRPr lang="en-US" sz="1400" b="1" dirty="0">
              <a:solidFill>
                <a:schemeClr val="bg1"/>
              </a:solidFill>
            </a:endParaRPr>
          </a:p>
        </p:txBody>
      </p:sp>
      <p:sp>
        <p:nvSpPr>
          <p:cNvPr id="14" name="Rectangle 13">
            <a:extLst>
              <a:ext uri="{FF2B5EF4-FFF2-40B4-BE49-F238E27FC236}">
                <a16:creationId xmlns:a16="http://schemas.microsoft.com/office/drawing/2014/main" id="{9D33B8ED-0B31-00E8-0684-73C81A048072}"/>
              </a:ext>
            </a:extLst>
          </p:cNvPr>
          <p:cNvSpPr/>
          <p:nvPr/>
        </p:nvSpPr>
        <p:spPr>
          <a:xfrm>
            <a:off x="6194344" y="4065898"/>
            <a:ext cx="5740400" cy="757181"/>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90000"/>
              </a:lnSpc>
              <a:spcBef>
                <a:spcPts val="1000"/>
              </a:spcBef>
              <a:buClr>
                <a:schemeClr val="dk1"/>
              </a:buClr>
              <a:buSzPts val="2400"/>
            </a:pPr>
            <a:r>
              <a:rPr lang="en-US" sz="1400" b="1" dirty="0">
                <a:solidFill>
                  <a:schemeClr val="bg1"/>
                </a:solidFill>
              </a:rPr>
              <a:t>b. </a:t>
            </a:r>
            <a:r>
              <a:rPr lang="en-US" sz="1400" b="1" dirty="0">
                <a:solidFill>
                  <a:schemeClr val="bg1"/>
                </a:solidFill>
                <a:ea typeface="Calibri"/>
                <a:cs typeface="Calibri"/>
                <a:sym typeface="Calibri"/>
              </a:rPr>
              <a:t>Divisive: Divisive algorithm is the reverse of the agglomerative algorithm as it is a top-down approach.</a:t>
            </a:r>
            <a:endParaRPr lang="en-US" sz="1400" b="1" dirty="0">
              <a:solidFill>
                <a:schemeClr val="bg1"/>
              </a:solidFill>
            </a:endParaRPr>
          </a:p>
        </p:txBody>
      </p:sp>
      <p:sp>
        <p:nvSpPr>
          <p:cNvPr id="15" name="Callout: Left Arrow 14">
            <a:extLst>
              <a:ext uri="{FF2B5EF4-FFF2-40B4-BE49-F238E27FC236}">
                <a16:creationId xmlns:a16="http://schemas.microsoft.com/office/drawing/2014/main" id="{E6DB58C5-D22F-FDB3-2087-78F484E25D33}"/>
              </a:ext>
            </a:extLst>
          </p:cNvPr>
          <p:cNvSpPr/>
          <p:nvPr/>
        </p:nvSpPr>
        <p:spPr>
          <a:xfrm>
            <a:off x="5740400" y="5105400"/>
            <a:ext cx="6194344" cy="914400"/>
          </a:xfrm>
          <a:prstGeom prst="leftArrowCallout">
            <a:avLst>
              <a:gd name="adj1" fmla="val 25000"/>
              <a:gd name="adj2" fmla="val 25000"/>
              <a:gd name="adj3" fmla="val 25000"/>
              <a:gd name="adj4" fmla="val 87383"/>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algn="l" rtl="0">
              <a:spcBef>
                <a:spcPts val="0"/>
              </a:spcBef>
              <a:spcAft>
                <a:spcPts val="0"/>
              </a:spcAft>
              <a:buClr>
                <a:schemeClr val="dk1"/>
              </a:buClr>
              <a:buSzPts val="2400"/>
            </a:pPr>
            <a:r>
              <a:rPr lang="en-US" sz="1300" b="1" i="0" u="none" strike="noStrike" cap="none" dirty="0">
                <a:solidFill>
                  <a:schemeClr val="bg1"/>
                </a:solidFill>
                <a:latin typeface="Calibri"/>
                <a:ea typeface="Calibri"/>
                <a:cs typeface="Calibri"/>
                <a:sym typeface="Calibri"/>
              </a:rPr>
              <a:t>We have defined the optimal number of clusters based on dendrogram as shown here</a:t>
            </a:r>
          </a:p>
        </p:txBody>
      </p:sp>
    </p:spTree>
    <p:extLst>
      <p:ext uri="{BB962C8B-B14F-4D97-AF65-F5344CB8AC3E}">
        <p14:creationId xmlns:p14="http://schemas.microsoft.com/office/powerpoint/2010/main" val="3418061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12"/>
                                        </p:tgtEl>
                                        <p:attrNameLst>
                                          <p:attrName>style.visibility</p:attrName>
                                        </p:attrNameLst>
                                      </p:cBhvr>
                                      <p:to>
                                        <p:strVal val="visible"/>
                                      </p:to>
                                    </p:set>
                                    <p:anim calcmode="lin" valueType="num">
                                      <p:cBhvr>
                                        <p:cTn id="12" dur="500" fill="hold"/>
                                        <p:tgtEl>
                                          <p:spTgt spid="12"/>
                                        </p:tgtEl>
                                        <p:attrNameLst>
                                          <p:attrName>ppt_w</p:attrName>
                                        </p:attrNameLst>
                                      </p:cBhvr>
                                      <p:tavLst>
                                        <p:tav tm="0">
                                          <p:val>
                                            <p:fltVal val="0"/>
                                          </p:val>
                                        </p:tav>
                                        <p:tav tm="100000">
                                          <p:val>
                                            <p:strVal val="#ppt_w"/>
                                          </p:val>
                                        </p:tav>
                                      </p:tavLst>
                                    </p:anim>
                                    <p:anim calcmode="lin" valueType="num">
                                      <p:cBhvr>
                                        <p:cTn id="13" dur="500" fill="hold"/>
                                        <p:tgtEl>
                                          <p:spTgt spid="12"/>
                                        </p:tgtEl>
                                        <p:attrNameLst>
                                          <p:attrName>ppt_h</p:attrName>
                                        </p:attrNameLst>
                                      </p:cBhvr>
                                      <p:tavLst>
                                        <p:tav tm="0">
                                          <p:val>
                                            <p:fltVal val="0"/>
                                          </p:val>
                                        </p:tav>
                                        <p:tav tm="100000">
                                          <p:val>
                                            <p:strVal val="#ppt_h"/>
                                          </p:val>
                                        </p:tav>
                                      </p:tavLst>
                                    </p:anim>
                                    <p:animEffect transition="in" filter="fade">
                                      <p:cBhvr>
                                        <p:cTn id="14" dur="500"/>
                                        <p:tgtEl>
                                          <p:spTgt spid="12"/>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anim calcmode="lin" valueType="num">
                                      <p:cBhvr>
                                        <p:cTn id="17" dur="500" fill="hold"/>
                                        <p:tgtEl>
                                          <p:spTgt spid="13"/>
                                        </p:tgtEl>
                                        <p:attrNameLst>
                                          <p:attrName>ppt_w</p:attrName>
                                        </p:attrNameLst>
                                      </p:cBhvr>
                                      <p:tavLst>
                                        <p:tav tm="0">
                                          <p:val>
                                            <p:fltVal val="0"/>
                                          </p:val>
                                        </p:tav>
                                        <p:tav tm="100000">
                                          <p:val>
                                            <p:strVal val="#ppt_w"/>
                                          </p:val>
                                        </p:tav>
                                      </p:tavLst>
                                    </p:anim>
                                    <p:anim calcmode="lin" valueType="num">
                                      <p:cBhvr>
                                        <p:cTn id="18" dur="500" fill="hold"/>
                                        <p:tgtEl>
                                          <p:spTgt spid="13"/>
                                        </p:tgtEl>
                                        <p:attrNameLst>
                                          <p:attrName>ppt_h</p:attrName>
                                        </p:attrNameLst>
                                      </p:cBhvr>
                                      <p:tavLst>
                                        <p:tav tm="0">
                                          <p:val>
                                            <p:fltVal val="0"/>
                                          </p:val>
                                        </p:tav>
                                        <p:tav tm="100000">
                                          <p:val>
                                            <p:strVal val="#ppt_h"/>
                                          </p:val>
                                        </p:tav>
                                      </p:tavLst>
                                    </p:anim>
                                    <p:animEffect transition="in" filter="fade">
                                      <p:cBhvr>
                                        <p:cTn id="19" dur="500"/>
                                        <p:tgtEl>
                                          <p:spTgt spid="13"/>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14"/>
                                        </p:tgtEl>
                                        <p:attrNameLst>
                                          <p:attrName>style.visibility</p:attrName>
                                        </p:attrNameLst>
                                      </p:cBhvr>
                                      <p:to>
                                        <p:strVal val="visible"/>
                                      </p:to>
                                    </p:set>
                                    <p:anim calcmode="lin" valueType="num">
                                      <p:cBhvr>
                                        <p:cTn id="22" dur="500" fill="hold"/>
                                        <p:tgtEl>
                                          <p:spTgt spid="14"/>
                                        </p:tgtEl>
                                        <p:attrNameLst>
                                          <p:attrName>ppt_w</p:attrName>
                                        </p:attrNameLst>
                                      </p:cBhvr>
                                      <p:tavLst>
                                        <p:tav tm="0">
                                          <p:val>
                                            <p:fltVal val="0"/>
                                          </p:val>
                                        </p:tav>
                                        <p:tav tm="100000">
                                          <p:val>
                                            <p:strVal val="#ppt_w"/>
                                          </p:val>
                                        </p:tav>
                                      </p:tavLst>
                                    </p:anim>
                                    <p:anim calcmode="lin" valueType="num">
                                      <p:cBhvr>
                                        <p:cTn id="23" dur="500" fill="hold"/>
                                        <p:tgtEl>
                                          <p:spTgt spid="14"/>
                                        </p:tgtEl>
                                        <p:attrNameLst>
                                          <p:attrName>ppt_h</p:attrName>
                                        </p:attrNameLst>
                                      </p:cBhvr>
                                      <p:tavLst>
                                        <p:tav tm="0">
                                          <p:val>
                                            <p:fltVal val="0"/>
                                          </p:val>
                                        </p:tav>
                                        <p:tav tm="100000">
                                          <p:val>
                                            <p:strVal val="#ppt_h"/>
                                          </p:val>
                                        </p:tav>
                                      </p:tavLst>
                                    </p:anim>
                                    <p:animEffect transition="in" filter="fade">
                                      <p:cBhvr>
                                        <p:cTn id="24" dur="500"/>
                                        <p:tgtEl>
                                          <p:spTgt spid="14"/>
                                        </p:tgtEl>
                                      </p:cBhvr>
                                    </p:animEffec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15"/>
                                        </p:tgtEl>
                                        <p:attrNameLst>
                                          <p:attrName>style.visibility</p:attrName>
                                        </p:attrNameLst>
                                      </p:cBhvr>
                                      <p:to>
                                        <p:strVal val="visible"/>
                                      </p:to>
                                    </p:set>
                                    <p:anim calcmode="lin" valueType="num">
                                      <p:cBhvr additive="base">
                                        <p:cTn id="29" dur="500" fill="hold"/>
                                        <p:tgtEl>
                                          <p:spTgt spid="15"/>
                                        </p:tgtEl>
                                        <p:attrNameLst>
                                          <p:attrName>ppt_x</p:attrName>
                                        </p:attrNameLst>
                                      </p:cBhvr>
                                      <p:tavLst>
                                        <p:tav tm="0">
                                          <p:val>
                                            <p:strVal val="#ppt_x"/>
                                          </p:val>
                                        </p:tav>
                                        <p:tav tm="100000">
                                          <p:val>
                                            <p:strVal val="#ppt_x"/>
                                          </p:val>
                                        </p:tav>
                                      </p:tavLst>
                                    </p:anim>
                                    <p:anim calcmode="lin" valueType="num">
                                      <p:cBhvr additive="base">
                                        <p:cTn id="30"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alphaModFix amt="21000"/>
          </a:blip>
          <a:stretch>
            <a:fillRect/>
          </a:stretch>
        </a:blipFill>
        <a:effectLst/>
      </p:bgPr>
    </p:bg>
    <p:spTree>
      <p:nvGrpSpPr>
        <p:cNvPr id="1" name=""/>
        <p:cNvGrpSpPr/>
        <p:nvPr/>
      </p:nvGrpSpPr>
      <p:grpSpPr>
        <a:xfrm>
          <a:off x="0" y="0"/>
          <a:ext cx="0" cy="0"/>
          <a:chOff x="0" y="0"/>
          <a:chExt cx="0" cy="0"/>
        </a:xfrm>
      </p:grpSpPr>
      <p:pic>
        <p:nvPicPr>
          <p:cNvPr id="31" name="Google Shape;90;p1">
            <a:extLst>
              <a:ext uri="{FF2B5EF4-FFF2-40B4-BE49-F238E27FC236}">
                <a16:creationId xmlns:a16="http://schemas.microsoft.com/office/drawing/2014/main" id="{E780B4BF-6DCD-84F2-D850-93F738E19507}"/>
              </a:ext>
            </a:extLst>
          </p:cNvPr>
          <p:cNvPicPr preferRelativeResize="0"/>
          <p:nvPr/>
        </p:nvPicPr>
        <p:blipFill rotWithShape="1">
          <a:blip r:embed="rId3">
            <a:alphaModFix/>
          </a:blip>
          <a:srcRect/>
          <a:stretch/>
        </p:blipFill>
        <p:spPr>
          <a:xfrm>
            <a:off x="11173491" y="171123"/>
            <a:ext cx="685296" cy="631788"/>
          </a:xfrm>
          <a:prstGeom prst="rect">
            <a:avLst/>
          </a:prstGeom>
          <a:noFill/>
          <a:ln>
            <a:noFill/>
          </a:ln>
        </p:spPr>
      </p:pic>
      <p:pic>
        <p:nvPicPr>
          <p:cNvPr id="6146" name="Picture 2">
            <a:extLst>
              <a:ext uri="{FF2B5EF4-FFF2-40B4-BE49-F238E27FC236}">
                <a16:creationId xmlns:a16="http://schemas.microsoft.com/office/drawing/2014/main" id="{E67BBD2B-51BA-3C28-4D2F-14E7EDCA9F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338" y="814388"/>
            <a:ext cx="12125325" cy="404812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D3E9675D-CC01-B8D8-B069-94D1AEE4BC50}"/>
              </a:ext>
            </a:extLst>
          </p:cNvPr>
          <p:cNvPicPr>
            <a:picLocks noChangeAspect="1"/>
          </p:cNvPicPr>
          <p:nvPr/>
        </p:nvPicPr>
        <p:blipFill>
          <a:blip r:embed="rId5"/>
          <a:stretch>
            <a:fillRect/>
          </a:stretch>
        </p:blipFill>
        <p:spPr>
          <a:xfrm>
            <a:off x="513571" y="5157707"/>
            <a:ext cx="11164858" cy="1152686"/>
          </a:xfrm>
          <a:prstGeom prst="rect">
            <a:avLst/>
          </a:prstGeom>
        </p:spPr>
      </p:pic>
      <p:sp>
        <p:nvSpPr>
          <p:cNvPr id="10" name="Google Shape;217;p18">
            <a:extLst>
              <a:ext uri="{FF2B5EF4-FFF2-40B4-BE49-F238E27FC236}">
                <a16:creationId xmlns:a16="http://schemas.microsoft.com/office/drawing/2014/main" id="{6EC58724-249C-207F-BD2A-0524F5FE4A98}"/>
              </a:ext>
            </a:extLst>
          </p:cNvPr>
          <p:cNvSpPr txBox="1">
            <a:spLocks/>
          </p:cNvSpPr>
          <p:nvPr/>
        </p:nvSpPr>
        <p:spPr>
          <a:xfrm>
            <a:off x="2158916" y="171123"/>
            <a:ext cx="7328650" cy="695045"/>
          </a:xfrm>
          <a:prstGeom prst="rect">
            <a:avLst/>
          </a:prstGeom>
          <a:noFill/>
          <a:ln>
            <a:noFill/>
          </a:ln>
        </p:spPr>
        <p:txBody>
          <a:bodyPr spcFirstLastPara="1" vert="horz" wrap="square" lIns="91425" tIns="45700" rIns="91425" bIns="4570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buClr>
                <a:srgbClr val="2F5496"/>
              </a:buClr>
              <a:buSzPts val="3600"/>
              <a:buFont typeface="Arial Black"/>
              <a:buNone/>
            </a:pPr>
            <a:r>
              <a:rPr lang="en-US" sz="3600" dirty="0">
                <a:solidFill>
                  <a:srgbClr val="2F5496"/>
                </a:solidFill>
                <a:latin typeface="Arial Black"/>
                <a:ea typeface="Arial Black"/>
                <a:cs typeface="Arial Black"/>
                <a:sym typeface="Arial Black"/>
              </a:rPr>
              <a:t>HIERARCHICAL | 2CLUSTER</a:t>
            </a:r>
          </a:p>
        </p:txBody>
      </p:sp>
    </p:spTree>
    <p:extLst>
      <p:ext uri="{BB962C8B-B14F-4D97-AF65-F5344CB8AC3E}">
        <p14:creationId xmlns:p14="http://schemas.microsoft.com/office/powerpoint/2010/main" val="3778618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6146"/>
                                        </p:tgtEl>
                                        <p:attrNameLst>
                                          <p:attrName>style.visibility</p:attrName>
                                        </p:attrNameLst>
                                      </p:cBhvr>
                                      <p:to>
                                        <p:strVal val="visible"/>
                                      </p:to>
                                    </p:set>
                                    <p:anim calcmode="lin" valueType="num">
                                      <p:cBhvr>
                                        <p:cTn id="12" dur="500" fill="hold"/>
                                        <p:tgtEl>
                                          <p:spTgt spid="6146"/>
                                        </p:tgtEl>
                                        <p:attrNameLst>
                                          <p:attrName>ppt_w</p:attrName>
                                        </p:attrNameLst>
                                      </p:cBhvr>
                                      <p:tavLst>
                                        <p:tav tm="0">
                                          <p:val>
                                            <p:fltVal val="0"/>
                                          </p:val>
                                        </p:tav>
                                        <p:tav tm="100000">
                                          <p:val>
                                            <p:strVal val="#ppt_w"/>
                                          </p:val>
                                        </p:tav>
                                      </p:tavLst>
                                    </p:anim>
                                    <p:anim calcmode="lin" valueType="num">
                                      <p:cBhvr>
                                        <p:cTn id="13" dur="500" fill="hold"/>
                                        <p:tgtEl>
                                          <p:spTgt spid="6146"/>
                                        </p:tgtEl>
                                        <p:attrNameLst>
                                          <p:attrName>ppt_h</p:attrName>
                                        </p:attrNameLst>
                                      </p:cBhvr>
                                      <p:tavLst>
                                        <p:tav tm="0">
                                          <p:val>
                                            <p:fltVal val="0"/>
                                          </p:val>
                                        </p:tav>
                                        <p:tav tm="100000">
                                          <p:val>
                                            <p:strVal val="#ppt_h"/>
                                          </p:val>
                                        </p:tav>
                                      </p:tavLst>
                                    </p:anim>
                                    <p:animEffect transition="in" filter="fade">
                                      <p:cBhvr>
                                        <p:cTn id="14" dur="500"/>
                                        <p:tgtEl>
                                          <p:spTgt spid="6146"/>
                                        </p:tgtEl>
                                      </p:cBhvr>
                                    </p:animEffec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alphaModFix amt="21000"/>
          </a:blip>
          <a:stretch>
            <a:fillRect/>
          </a:stretch>
        </a:blipFill>
        <a:effectLst/>
      </p:bgPr>
    </p:bg>
    <p:spTree>
      <p:nvGrpSpPr>
        <p:cNvPr id="1" name=""/>
        <p:cNvGrpSpPr/>
        <p:nvPr/>
      </p:nvGrpSpPr>
      <p:grpSpPr>
        <a:xfrm>
          <a:off x="0" y="0"/>
          <a:ext cx="0" cy="0"/>
          <a:chOff x="0" y="0"/>
          <a:chExt cx="0" cy="0"/>
        </a:xfrm>
      </p:grpSpPr>
      <p:pic>
        <p:nvPicPr>
          <p:cNvPr id="31" name="Google Shape;90;p1">
            <a:extLst>
              <a:ext uri="{FF2B5EF4-FFF2-40B4-BE49-F238E27FC236}">
                <a16:creationId xmlns:a16="http://schemas.microsoft.com/office/drawing/2014/main" id="{E780B4BF-6DCD-84F2-D850-93F738E19507}"/>
              </a:ext>
            </a:extLst>
          </p:cNvPr>
          <p:cNvPicPr preferRelativeResize="0"/>
          <p:nvPr/>
        </p:nvPicPr>
        <p:blipFill rotWithShape="1">
          <a:blip r:embed="rId3">
            <a:alphaModFix/>
          </a:blip>
          <a:srcRect/>
          <a:stretch/>
        </p:blipFill>
        <p:spPr>
          <a:xfrm>
            <a:off x="11173491" y="171123"/>
            <a:ext cx="685296" cy="631788"/>
          </a:xfrm>
          <a:prstGeom prst="rect">
            <a:avLst/>
          </a:prstGeom>
          <a:noFill/>
          <a:ln>
            <a:noFill/>
          </a:ln>
        </p:spPr>
      </p:pic>
      <p:sp>
        <p:nvSpPr>
          <p:cNvPr id="10" name="Google Shape;217;p18">
            <a:extLst>
              <a:ext uri="{FF2B5EF4-FFF2-40B4-BE49-F238E27FC236}">
                <a16:creationId xmlns:a16="http://schemas.microsoft.com/office/drawing/2014/main" id="{6EC58724-249C-207F-BD2A-0524F5FE4A98}"/>
              </a:ext>
            </a:extLst>
          </p:cNvPr>
          <p:cNvSpPr txBox="1">
            <a:spLocks/>
          </p:cNvSpPr>
          <p:nvPr/>
        </p:nvSpPr>
        <p:spPr>
          <a:xfrm>
            <a:off x="2158916" y="171123"/>
            <a:ext cx="7328650" cy="695045"/>
          </a:xfrm>
          <a:prstGeom prst="rect">
            <a:avLst/>
          </a:prstGeom>
          <a:noFill/>
          <a:ln>
            <a:noFill/>
          </a:ln>
        </p:spPr>
        <p:txBody>
          <a:bodyPr spcFirstLastPara="1" vert="horz" wrap="square" lIns="91425" tIns="45700" rIns="91425" bIns="4570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buClr>
                <a:srgbClr val="2F5496"/>
              </a:buClr>
              <a:buSzPts val="3600"/>
              <a:buFont typeface="Arial Black"/>
              <a:buNone/>
            </a:pPr>
            <a:r>
              <a:rPr lang="en-US" sz="3600" dirty="0">
                <a:solidFill>
                  <a:srgbClr val="2F5496"/>
                </a:solidFill>
                <a:latin typeface="Arial Black"/>
                <a:ea typeface="Arial Black"/>
                <a:cs typeface="Arial Black"/>
                <a:sym typeface="Arial Black"/>
              </a:rPr>
              <a:t>HIERARCHICAL | 2CLUSTER</a:t>
            </a:r>
          </a:p>
        </p:txBody>
      </p:sp>
      <p:pic>
        <p:nvPicPr>
          <p:cNvPr id="15362" name="Picture 2">
            <a:extLst>
              <a:ext uri="{FF2B5EF4-FFF2-40B4-BE49-F238E27FC236}">
                <a16:creationId xmlns:a16="http://schemas.microsoft.com/office/drawing/2014/main" id="{9675EA6F-CD60-8AB9-8B74-9E97E99EBE0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802910"/>
            <a:ext cx="6096000" cy="6045237"/>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a:extLst>
              <a:ext uri="{FF2B5EF4-FFF2-40B4-BE49-F238E27FC236}">
                <a16:creationId xmlns:a16="http://schemas.microsoft.com/office/drawing/2014/main" id="{F91EC1DC-670F-AF12-DACB-219482FD352B}"/>
              </a:ext>
            </a:extLst>
          </p:cNvPr>
          <p:cNvGrpSpPr/>
          <p:nvPr/>
        </p:nvGrpSpPr>
        <p:grpSpPr>
          <a:xfrm>
            <a:off x="3800472" y="895512"/>
            <a:ext cx="6076953" cy="4562394"/>
            <a:chOff x="3800472" y="895512"/>
            <a:chExt cx="6076953" cy="4562394"/>
          </a:xfrm>
        </p:grpSpPr>
        <p:sp>
          <p:nvSpPr>
            <p:cNvPr id="8" name="Google Shape;217;p18">
              <a:extLst>
                <a:ext uri="{FF2B5EF4-FFF2-40B4-BE49-F238E27FC236}">
                  <a16:creationId xmlns:a16="http://schemas.microsoft.com/office/drawing/2014/main" id="{A47188A2-B9B7-763B-B60A-93D6A31C0FA0}"/>
                </a:ext>
              </a:extLst>
            </p:cNvPr>
            <p:cNvSpPr txBox="1">
              <a:spLocks/>
            </p:cNvSpPr>
            <p:nvPr/>
          </p:nvSpPr>
          <p:spPr>
            <a:xfrm>
              <a:off x="3895724" y="895512"/>
              <a:ext cx="5981701" cy="561948"/>
            </a:xfrm>
            <a:prstGeom prst="rect">
              <a:avLst/>
            </a:prstGeom>
            <a:noFill/>
            <a:ln>
              <a:noFill/>
            </a:ln>
          </p:spPr>
          <p:txBody>
            <a:bodyPr spcFirstLastPara="1" vert="horz" wrap="square" lIns="91425" tIns="45700" rIns="91425" bIns="4570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buClr>
                  <a:srgbClr val="2F5496"/>
                </a:buClr>
                <a:buSzPts val="3600"/>
                <a:buFont typeface="Arial Black"/>
                <a:buNone/>
              </a:pPr>
              <a:r>
                <a:rPr lang="en-US" sz="2000" dirty="0">
                  <a:solidFill>
                    <a:srgbClr val="C00000"/>
                  </a:solidFill>
                  <a:latin typeface="Arial Black"/>
                  <a:ea typeface="Arial Black"/>
                  <a:cs typeface="Arial Black"/>
                  <a:sym typeface="Arial Black"/>
                </a:rPr>
                <a:t>RECENCY</a:t>
              </a:r>
            </a:p>
          </p:txBody>
        </p:sp>
        <p:sp>
          <p:nvSpPr>
            <p:cNvPr id="9" name="Google Shape;217;p18">
              <a:extLst>
                <a:ext uri="{FF2B5EF4-FFF2-40B4-BE49-F238E27FC236}">
                  <a16:creationId xmlns:a16="http://schemas.microsoft.com/office/drawing/2014/main" id="{84526AFA-F05F-73EF-F547-A7D8A5E4F3AF}"/>
                </a:ext>
              </a:extLst>
            </p:cNvPr>
            <p:cNvSpPr txBox="1">
              <a:spLocks/>
            </p:cNvSpPr>
            <p:nvPr/>
          </p:nvSpPr>
          <p:spPr>
            <a:xfrm>
              <a:off x="3800472" y="2857554"/>
              <a:ext cx="5981701" cy="561948"/>
            </a:xfrm>
            <a:prstGeom prst="rect">
              <a:avLst/>
            </a:prstGeom>
            <a:noFill/>
            <a:ln>
              <a:noFill/>
            </a:ln>
          </p:spPr>
          <p:txBody>
            <a:bodyPr spcFirstLastPara="1" vert="horz" wrap="square" lIns="91425" tIns="45700" rIns="91425" bIns="4570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buClr>
                  <a:srgbClr val="2F5496"/>
                </a:buClr>
                <a:buSzPts val="3600"/>
                <a:buFont typeface="Arial Black"/>
                <a:buNone/>
              </a:pPr>
              <a:r>
                <a:rPr lang="en-US" sz="2000" dirty="0">
                  <a:solidFill>
                    <a:srgbClr val="C00000"/>
                  </a:solidFill>
                  <a:latin typeface="Arial Black"/>
                  <a:ea typeface="Arial Black"/>
                  <a:cs typeface="Arial Black"/>
                  <a:sym typeface="Arial Black"/>
                </a:rPr>
                <a:t>FREQUENCY</a:t>
              </a:r>
            </a:p>
          </p:txBody>
        </p:sp>
        <p:sp>
          <p:nvSpPr>
            <p:cNvPr id="11" name="Google Shape;217;p18">
              <a:extLst>
                <a:ext uri="{FF2B5EF4-FFF2-40B4-BE49-F238E27FC236}">
                  <a16:creationId xmlns:a16="http://schemas.microsoft.com/office/drawing/2014/main" id="{0A26E7F2-09F8-CB75-2364-49DD8176A1EA}"/>
                </a:ext>
              </a:extLst>
            </p:cNvPr>
            <p:cNvSpPr txBox="1">
              <a:spLocks/>
            </p:cNvSpPr>
            <p:nvPr/>
          </p:nvSpPr>
          <p:spPr>
            <a:xfrm>
              <a:off x="3800472" y="4895958"/>
              <a:ext cx="6076953" cy="561948"/>
            </a:xfrm>
            <a:prstGeom prst="rect">
              <a:avLst/>
            </a:prstGeom>
            <a:noFill/>
            <a:ln>
              <a:noFill/>
            </a:ln>
          </p:spPr>
          <p:txBody>
            <a:bodyPr spcFirstLastPara="1" vert="horz" wrap="square" lIns="91425" tIns="45700" rIns="91425" bIns="4570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buClr>
                  <a:srgbClr val="2F5496"/>
                </a:buClr>
                <a:buSzPts val="3600"/>
                <a:buFont typeface="Arial Black"/>
                <a:buNone/>
              </a:pPr>
              <a:r>
                <a:rPr lang="en-US" sz="2000" dirty="0">
                  <a:solidFill>
                    <a:srgbClr val="C00000"/>
                  </a:solidFill>
                  <a:latin typeface="Arial Black"/>
                  <a:ea typeface="Arial Black"/>
                  <a:cs typeface="Arial Black"/>
                  <a:sym typeface="Arial Black"/>
                </a:rPr>
                <a:t>MONETARY</a:t>
              </a:r>
            </a:p>
          </p:txBody>
        </p:sp>
      </p:grpSp>
      <p:pic>
        <p:nvPicPr>
          <p:cNvPr id="3" name="Picture 2">
            <a:extLst>
              <a:ext uri="{FF2B5EF4-FFF2-40B4-BE49-F238E27FC236}">
                <a16:creationId xmlns:a16="http://schemas.microsoft.com/office/drawing/2014/main" id="{C7357E1E-CBC9-0A3F-4C6F-06BA67871860}"/>
              </a:ext>
            </a:extLst>
          </p:cNvPr>
          <p:cNvPicPr>
            <a:picLocks noChangeAspect="1"/>
          </p:cNvPicPr>
          <p:nvPr/>
        </p:nvPicPr>
        <p:blipFill>
          <a:blip r:embed="rId5"/>
          <a:stretch>
            <a:fillRect/>
          </a:stretch>
        </p:blipFill>
        <p:spPr>
          <a:xfrm>
            <a:off x="6157834" y="884080"/>
            <a:ext cx="5953692" cy="1105054"/>
          </a:xfrm>
          <a:prstGeom prst="rect">
            <a:avLst/>
          </a:prstGeom>
        </p:spPr>
      </p:pic>
      <p:grpSp>
        <p:nvGrpSpPr>
          <p:cNvPr id="25" name="Group 24">
            <a:extLst>
              <a:ext uri="{FF2B5EF4-FFF2-40B4-BE49-F238E27FC236}">
                <a16:creationId xmlns:a16="http://schemas.microsoft.com/office/drawing/2014/main" id="{9B781EFA-D228-5C80-CF9D-375DE38EB8A6}"/>
              </a:ext>
            </a:extLst>
          </p:cNvPr>
          <p:cNvGrpSpPr/>
          <p:nvPr/>
        </p:nvGrpSpPr>
        <p:grpSpPr>
          <a:xfrm>
            <a:off x="6473527" y="2203005"/>
            <a:ext cx="5637999" cy="1171921"/>
            <a:chOff x="6393343" y="3537008"/>
            <a:chExt cx="5637999" cy="1171921"/>
          </a:xfrm>
        </p:grpSpPr>
        <p:grpSp>
          <p:nvGrpSpPr>
            <p:cNvPr id="27" name="Group 26">
              <a:extLst>
                <a:ext uri="{FF2B5EF4-FFF2-40B4-BE49-F238E27FC236}">
                  <a16:creationId xmlns:a16="http://schemas.microsoft.com/office/drawing/2014/main" id="{858C1DA3-CE5E-8AA1-4884-B18BF51A585A}"/>
                </a:ext>
              </a:extLst>
            </p:cNvPr>
            <p:cNvGrpSpPr/>
            <p:nvPr/>
          </p:nvGrpSpPr>
          <p:grpSpPr>
            <a:xfrm>
              <a:off x="6393343" y="4224297"/>
              <a:ext cx="5637999" cy="484632"/>
              <a:chOff x="6284763" y="3972597"/>
              <a:chExt cx="5637999" cy="484632"/>
            </a:xfrm>
          </p:grpSpPr>
          <p:sp>
            <p:nvSpPr>
              <p:cNvPr id="32" name="Arrow: Chevron 31">
                <a:extLst>
                  <a:ext uri="{FF2B5EF4-FFF2-40B4-BE49-F238E27FC236}">
                    <a16:creationId xmlns:a16="http://schemas.microsoft.com/office/drawing/2014/main" id="{9A0BAE4C-96DD-4599-AF99-B4939F6FCC1F}"/>
                  </a:ext>
                </a:extLst>
              </p:cNvPr>
              <p:cNvSpPr/>
              <p:nvPr/>
            </p:nvSpPr>
            <p:spPr>
              <a:xfrm>
                <a:off x="6284763" y="3972597"/>
                <a:ext cx="2414215" cy="484632"/>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GROUP 1</a:t>
                </a:r>
                <a:endParaRPr lang="en-IN" sz="2000" b="1" dirty="0"/>
              </a:p>
            </p:txBody>
          </p:sp>
          <p:sp>
            <p:nvSpPr>
              <p:cNvPr id="34" name="Rectangle 33">
                <a:extLst>
                  <a:ext uri="{FF2B5EF4-FFF2-40B4-BE49-F238E27FC236}">
                    <a16:creationId xmlns:a16="http://schemas.microsoft.com/office/drawing/2014/main" id="{3BAF30C6-D241-22C2-D004-AAF32580463E}"/>
                  </a:ext>
                </a:extLst>
              </p:cNvPr>
              <p:cNvSpPr/>
              <p:nvPr/>
            </p:nvSpPr>
            <p:spPr>
              <a:xfrm>
                <a:off x="8867502" y="3986573"/>
                <a:ext cx="3055260" cy="45668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BEST CUSTOMERS</a:t>
                </a:r>
                <a:endParaRPr lang="en-IN" sz="2000" b="1" dirty="0"/>
              </a:p>
            </p:txBody>
          </p:sp>
        </p:grpSp>
        <p:sp>
          <p:nvSpPr>
            <p:cNvPr id="28" name="Rectangle 27">
              <a:extLst>
                <a:ext uri="{FF2B5EF4-FFF2-40B4-BE49-F238E27FC236}">
                  <a16:creationId xmlns:a16="http://schemas.microsoft.com/office/drawing/2014/main" id="{B1A574CB-96F8-C817-49AD-CB0DDDF4AAA1}"/>
                </a:ext>
              </a:extLst>
            </p:cNvPr>
            <p:cNvSpPr/>
            <p:nvPr/>
          </p:nvSpPr>
          <p:spPr>
            <a:xfrm>
              <a:off x="8976082" y="3550984"/>
              <a:ext cx="3055260" cy="45668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AVERAGE CUSTOMERS</a:t>
              </a:r>
              <a:endParaRPr lang="en-IN" sz="2000" b="1" dirty="0"/>
            </a:p>
          </p:txBody>
        </p:sp>
        <p:sp>
          <p:nvSpPr>
            <p:cNvPr id="29" name="Arrow: Chevron 28">
              <a:extLst>
                <a:ext uri="{FF2B5EF4-FFF2-40B4-BE49-F238E27FC236}">
                  <a16:creationId xmlns:a16="http://schemas.microsoft.com/office/drawing/2014/main" id="{E57D0846-2A89-D143-4195-52EEC6CD0CCE}"/>
                </a:ext>
              </a:extLst>
            </p:cNvPr>
            <p:cNvSpPr/>
            <p:nvPr/>
          </p:nvSpPr>
          <p:spPr>
            <a:xfrm>
              <a:off x="6393343" y="3537008"/>
              <a:ext cx="2414215" cy="484632"/>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GROUP 0</a:t>
              </a:r>
              <a:endParaRPr lang="en-IN" sz="2000" b="1" dirty="0"/>
            </a:p>
          </p:txBody>
        </p:sp>
      </p:grpSp>
    </p:spTree>
    <p:extLst>
      <p:ext uri="{BB962C8B-B14F-4D97-AF65-F5344CB8AC3E}">
        <p14:creationId xmlns:p14="http://schemas.microsoft.com/office/powerpoint/2010/main" val="2487886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5362"/>
                                        </p:tgtEl>
                                        <p:attrNameLst>
                                          <p:attrName>style.visibility</p:attrName>
                                        </p:attrNameLst>
                                      </p:cBhvr>
                                      <p:to>
                                        <p:strVal val="visible"/>
                                      </p:to>
                                    </p:set>
                                    <p:anim calcmode="lin" valueType="num">
                                      <p:cBhvr>
                                        <p:cTn id="7" dur="500" fill="hold"/>
                                        <p:tgtEl>
                                          <p:spTgt spid="15362"/>
                                        </p:tgtEl>
                                        <p:attrNameLst>
                                          <p:attrName>ppt_w</p:attrName>
                                        </p:attrNameLst>
                                      </p:cBhvr>
                                      <p:tavLst>
                                        <p:tav tm="0">
                                          <p:val>
                                            <p:fltVal val="0"/>
                                          </p:val>
                                        </p:tav>
                                        <p:tav tm="100000">
                                          <p:val>
                                            <p:strVal val="#ppt_w"/>
                                          </p:val>
                                        </p:tav>
                                      </p:tavLst>
                                    </p:anim>
                                    <p:anim calcmode="lin" valueType="num">
                                      <p:cBhvr>
                                        <p:cTn id="8" dur="500" fill="hold"/>
                                        <p:tgtEl>
                                          <p:spTgt spid="15362"/>
                                        </p:tgtEl>
                                        <p:attrNameLst>
                                          <p:attrName>ppt_h</p:attrName>
                                        </p:attrNameLst>
                                      </p:cBhvr>
                                      <p:tavLst>
                                        <p:tav tm="0">
                                          <p:val>
                                            <p:fltVal val="0"/>
                                          </p:val>
                                        </p:tav>
                                        <p:tav tm="100000">
                                          <p:val>
                                            <p:strVal val="#ppt_h"/>
                                          </p:val>
                                        </p:tav>
                                      </p:tavLst>
                                    </p:anim>
                                    <p:animEffect transition="in" filter="fade">
                                      <p:cBhvr>
                                        <p:cTn id="9" dur="500"/>
                                        <p:tgtEl>
                                          <p:spTgt spid="15362"/>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p:cTn id="14" dur="500" fill="hold"/>
                                        <p:tgtEl>
                                          <p:spTgt spid="3"/>
                                        </p:tgtEl>
                                        <p:attrNameLst>
                                          <p:attrName>ppt_w</p:attrName>
                                        </p:attrNameLst>
                                      </p:cBhvr>
                                      <p:tavLst>
                                        <p:tav tm="0">
                                          <p:val>
                                            <p:fltVal val="0"/>
                                          </p:val>
                                        </p:tav>
                                        <p:tav tm="100000">
                                          <p:val>
                                            <p:strVal val="#ppt_w"/>
                                          </p:val>
                                        </p:tav>
                                      </p:tavLst>
                                    </p:anim>
                                    <p:anim calcmode="lin" valueType="num">
                                      <p:cBhvr>
                                        <p:cTn id="15" dur="500" fill="hold"/>
                                        <p:tgtEl>
                                          <p:spTgt spid="3"/>
                                        </p:tgtEl>
                                        <p:attrNameLst>
                                          <p:attrName>ppt_h</p:attrName>
                                        </p:attrNameLst>
                                      </p:cBhvr>
                                      <p:tavLst>
                                        <p:tav tm="0">
                                          <p:val>
                                            <p:fltVal val="0"/>
                                          </p:val>
                                        </p:tav>
                                        <p:tav tm="100000">
                                          <p:val>
                                            <p:strVal val="#ppt_h"/>
                                          </p:val>
                                        </p:tav>
                                      </p:tavLst>
                                    </p:anim>
                                    <p:animEffect transition="in" filter="fade">
                                      <p:cBhvr>
                                        <p:cTn id="16" dur="500"/>
                                        <p:tgtEl>
                                          <p:spTgt spid="3"/>
                                        </p:tgtEl>
                                      </p:cBhvr>
                                    </p:animEffect>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25"/>
                                        </p:tgtEl>
                                        <p:attrNameLst>
                                          <p:attrName>style.visibility</p:attrName>
                                        </p:attrNameLst>
                                      </p:cBhvr>
                                      <p:to>
                                        <p:strVal val="visible"/>
                                      </p:to>
                                    </p:set>
                                    <p:animEffect transition="in" filter="fade">
                                      <p:cBhvr>
                                        <p:cTn id="21" dur="1000"/>
                                        <p:tgtEl>
                                          <p:spTgt spid="25"/>
                                        </p:tgtEl>
                                      </p:cBhvr>
                                    </p:animEffect>
                                    <p:anim calcmode="lin" valueType="num">
                                      <p:cBhvr>
                                        <p:cTn id="22" dur="1000" fill="hold"/>
                                        <p:tgtEl>
                                          <p:spTgt spid="25"/>
                                        </p:tgtEl>
                                        <p:attrNameLst>
                                          <p:attrName>ppt_x</p:attrName>
                                        </p:attrNameLst>
                                      </p:cBhvr>
                                      <p:tavLst>
                                        <p:tav tm="0">
                                          <p:val>
                                            <p:strVal val="#ppt_x"/>
                                          </p:val>
                                        </p:tav>
                                        <p:tav tm="100000">
                                          <p:val>
                                            <p:strVal val="#ppt_x"/>
                                          </p:val>
                                        </p:tav>
                                      </p:tavLst>
                                    </p:anim>
                                    <p:anim calcmode="lin" valueType="num">
                                      <p:cBhvr>
                                        <p:cTn id="23"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alphaModFix amt="21000"/>
          </a:blip>
          <a:stretch>
            <a:fillRect/>
          </a:stretch>
        </a:blipFill>
        <a:effectLst/>
      </p:bgPr>
    </p:bg>
    <p:spTree>
      <p:nvGrpSpPr>
        <p:cNvPr id="1" name=""/>
        <p:cNvGrpSpPr/>
        <p:nvPr/>
      </p:nvGrpSpPr>
      <p:grpSpPr>
        <a:xfrm>
          <a:off x="0" y="0"/>
          <a:ext cx="0" cy="0"/>
          <a:chOff x="0" y="0"/>
          <a:chExt cx="0" cy="0"/>
        </a:xfrm>
      </p:grpSpPr>
      <p:pic>
        <p:nvPicPr>
          <p:cNvPr id="31" name="Google Shape;90;p1">
            <a:extLst>
              <a:ext uri="{FF2B5EF4-FFF2-40B4-BE49-F238E27FC236}">
                <a16:creationId xmlns:a16="http://schemas.microsoft.com/office/drawing/2014/main" id="{E780B4BF-6DCD-84F2-D850-93F738E19507}"/>
              </a:ext>
            </a:extLst>
          </p:cNvPr>
          <p:cNvPicPr preferRelativeResize="0"/>
          <p:nvPr/>
        </p:nvPicPr>
        <p:blipFill rotWithShape="1">
          <a:blip r:embed="rId3">
            <a:alphaModFix/>
          </a:blip>
          <a:srcRect/>
          <a:stretch/>
        </p:blipFill>
        <p:spPr>
          <a:xfrm>
            <a:off x="11173491" y="171123"/>
            <a:ext cx="685296" cy="631788"/>
          </a:xfrm>
          <a:prstGeom prst="rect">
            <a:avLst/>
          </a:prstGeom>
          <a:noFill/>
          <a:ln>
            <a:noFill/>
          </a:ln>
        </p:spPr>
      </p:pic>
      <p:pic>
        <p:nvPicPr>
          <p:cNvPr id="7170" name="Picture 2">
            <a:extLst>
              <a:ext uri="{FF2B5EF4-FFF2-40B4-BE49-F238E27FC236}">
                <a16:creationId xmlns:a16="http://schemas.microsoft.com/office/drawing/2014/main" id="{3FF571FD-D500-23D1-A1CC-2123023B0C5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338" y="785813"/>
            <a:ext cx="12125325" cy="4048125"/>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969E924C-2D3D-4719-7B50-3405E1A3CD14}"/>
              </a:ext>
            </a:extLst>
          </p:cNvPr>
          <p:cNvPicPr>
            <a:picLocks noChangeAspect="1"/>
          </p:cNvPicPr>
          <p:nvPr/>
        </p:nvPicPr>
        <p:blipFill>
          <a:blip r:embed="rId5"/>
          <a:stretch>
            <a:fillRect/>
          </a:stretch>
        </p:blipFill>
        <p:spPr>
          <a:xfrm>
            <a:off x="527860" y="4910034"/>
            <a:ext cx="11136279" cy="1476581"/>
          </a:xfrm>
          <a:prstGeom prst="rect">
            <a:avLst/>
          </a:prstGeom>
        </p:spPr>
      </p:pic>
      <p:sp>
        <p:nvSpPr>
          <p:cNvPr id="9" name="Google Shape;217;p18">
            <a:extLst>
              <a:ext uri="{FF2B5EF4-FFF2-40B4-BE49-F238E27FC236}">
                <a16:creationId xmlns:a16="http://schemas.microsoft.com/office/drawing/2014/main" id="{B38CCBD9-C922-9004-6AA4-9E0E530CDB32}"/>
              </a:ext>
            </a:extLst>
          </p:cNvPr>
          <p:cNvSpPr txBox="1">
            <a:spLocks/>
          </p:cNvSpPr>
          <p:nvPr/>
        </p:nvSpPr>
        <p:spPr>
          <a:xfrm>
            <a:off x="2158916" y="171123"/>
            <a:ext cx="7328650" cy="695045"/>
          </a:xfrm>
          <a:prstGeom prst="rect">
            <a:avLst/>
          </a:prstGeom>
          <a:noFill/>
          <a:ln>
            <a:noFill/>
          </a:ln>
        </p:spPr>
        <p:txBody>
          <a:bodyPr spcFirstLastPara="1" vert="horz" wrap="square" lIns="91425" tIns="45700" rIns="91425" bIns="4570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buClr>
                <a:srgbClr val="2F5496"/>
              </a:buClr>
              <a:buSzPts val="3600"/>
              <a:buFont typeface="Arial Black"/>
              <a:buNone/>
            </a:pPr>
            <a:r>
              <a:rPr lang="en-US" sz="3600" dirty="0">
                <a:solidFill>
                  <a:srgbClr val="2F5496"/>
                </a:solidFill>
                <a:latin typeface="Arial Black"/>
                <a:ea typeface="Arial Black"/>
                <a:cs typeface="Arial Black"/>
                <a:sym typeface="Arial Black"/>
              </a:rPr>
              <a:t>HIERARCHICAL | 3CLUSTER</a:t>
            </a:r>
          </a:p>
        </p:txBody>
      </p:sp>
    </p:spTree>
    <p:extLst>
      <p:ext uri="{BB962C8B-B14F-4D97-AF65-F5344CB8AC3E}">
        <p14:creationId xmlns:p14="http://schemas.microsoft.com/office/powerpoint/2010/main" val="2139183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7170"/>
                                        </p:tgtEl>
                                        <p:attrNameLst>
                                          <p:attrName>style.visibility</p:attrName>
                                        </p:attrNameLst>
                                      </p:cBhvr>
                                      <p:to>
                                        <p:strVal val="visible"/>
                                      </p:to>
                                    </p:set>
                                    <p:anim calcmode="lin" valueType="num">
                                      <p:cBhvr>
                                        <p:cTn id="12" dur="500" fill="hold"/>
                                        <p:tgtEl>
                                          <p:spTgt spid="7170"/>
                                        </p:tgtEl>
                                        <p:attrNameLst>
                                          <p:attrName>ppt_w</p:attrName>
                                        </p:attrNameLst>
                                      </p:cBhvr>
                                      <p:tavLst>
                                        <p:tav tm="0">
                                          <p:val>
                                            <p:fltVal val="0"/>
                                          </p:val>
                                        </p:tav>
                                        <p:tav tm="100000">
                                          <p:val>
                                            <p:strVal val="#ppt_w"/>
                                          </p:val>
                                        </p:tav>
                                      </p:tavLst>
                                    </p:anim>
                                    <p:anim calcmode="lin" valueType="num">
                                      <p:cBhvr>
                                        <p:cTn id="13" dur="500" fill="hold"/>
                                        <p:tgtEl>
                                          <p:spTgt spid="7170"/>
                                        </p:tgtEl>
                                        <p:attrNameLst>
                                          <p:attrName>ppt_h</p:attrName>
                                        </p:attrNameLst>
                                      </p:cBhvr>
                                      <p:tavLst>
                                        <p:tav tm="0">
                                          <p:val>
                                            <p:fltVal val="0"/>
                                          </p:val>
                                        </p:tav>
                                        <p:tav tm="100000">
                                          <p:val>
                                            <p:strVal val="#ppt_h"/>
                                          </p:val>
                                        </p:tav>
                                      </p:tavLst>
                                    </p:anim>
                                    <p:animEffect transition="in" filter="fade">
                                      <p:cBhvr>
                                        <p:cTn id="14" dur="500"/>
                                        <p:tgtEl>
                                          <p:spTgt spid="7170"/>
                                        </p:tgtEl>
                                      </p:cBhvr>
                                    </p:animEffec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500" fill="hold"/>
                                        <p:tgtEl>
                                          <p:spTgt spid="3"/>
                                        </p:tgtEl>
                                        <p:attrNameLst>
                                          <p:attrName>ppt_x</p:attrName>
                                        </p:attrNameLst>
                                      </p:cBhvr>
                                      <p:tavLst>
                                        <p:tav tm="0">
                                          <p:val>
                                            <p:strVal val="#ppt_x"/>
                                          </p:val>
                                        </p:tav>
                                        <p:tav tm="100000">
                                          <p:val>
                                            <p:strVal val="#ppt_x"/>
                                          </p:val>
                                        </p:tav>
                                      </p:tavLst>
                                    </p:anim>
                                    <p:anim calcmode="lin" valueType="num">
                                      <p:cBhvr additive="base">
                                        <p:cTn id="20"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alphaModFix amt="21000"/>
          </a:blip>
          <a:stretch>
            <a:fillRect/>
          </a:stretch>
        </a:blipFill>
        <a:effectLst/>
      </p:bgPr>
    </p:bg>
    <p:spTree>
      <p:nvGrpSpPr>
        <p:cNvPr id="1" name=""/>
        <p:cNvGrpSpPr/>
        <p:nvPr/>
      </p:nvGrpSpPr>
      <p:grpSpPr>
        <a:xfrm>
          <a:off x="0" y="0"/>
          <a:ext cx="0" cy="0"/>
          <a:chOff x="0" y="0"/>
          <a:chExt cx="0" cy="0"/>
        </a:xfrm>
      </p:grpSpPr>
      <p:pic>
        <p:nvPicPr>
          <p:cNvPr id="31" name="Google Shape;90;p1">
            <a:extLst>
              <a:ext uri="{FF2B5EF4-FFF2-40B4-BE49-F238E27FC236}">
                <a16:creationId xmlns:a16="http://schemas.microsoft.com/office/drawing/2014/main" id="{E780B4BF-6DCD-84F2-D850-93F738E19507}"/>
              </a:ext>
            </a:extLst>
          </p:cNvPr>
          <p:cNvPicPr preferRelativeResize="0"/>
          <p:nvPr/>
        </p:nvPicPr>
        <p:blipFill rotWithShape="1">
          <a:blip r:embed="rId3">
            <a:alphaModFix/>
          </a:blip>
          <a:srcRect/>
          <a:stretch/>
        </p:blipFill>
        <p:spPr>
          <a:xfrm>
            <a:off x="11173491" y="171123"/>
            <a:ext cx="685296" cy="631788"/>
          </a:xfrm>
          <a:prstGeom prst="rect">
            <a:avLst/>
          </a:prstGeom>
          <a:noFill/>
          <a:ln>
            <a:noFill/>
          </a:ln>
        </p:spPr>
      </p:pic>
      <p:sp>
        <p:nvSpPr>
          <p:cNvPr id="9" name="Google Shape;217;p18">
            <a:extLst>
              <a:ext uri="{FF2B5EF4-FFF2-40B4-BE49-F238E27FC236}">
                <a16:creationId xmlns:a16="http://schemas.microsoft.com/office/drawing/2014/main" id="{B38CCBD9-C922-9004-6AA4-9E0E530CDB32}"/>
              </a:ext>
            </a:extLst>
          </p:cNvPr>
          <p:cNvSpPr txBox="1">
            <a:spLocks/>
          </p:cNvSpPr>
          <p:nvPr/>
        </p:nvSpPr>
        <p:spPr>
          <a:xfrm>
            <a:off x="2158916" y="171123"/>
            <a:ext cx="7328650" cy="695045"/>
          </a:xfrm>
          <a:prstGeom prst="rect">
            <a:avLst/>
          </a:prstGeom>
          <a:noFill/>
          <a:ln>
            <a:noFill/>
          </a:ln>
        </p:spPr>
        <p:txBody>
          <a:bodyPr spcFirstLastPara="1" vert="horz" wrap="square" lIns="91425" tIns="45700" rIns="91425" bIns="4570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buClr>
                <a:srgbClr val="2F5496"/>
              </a:buClr>
              <a:buSzPts val="3600"/>
              <a:buFont typeface="Arial Black"/>
              <a:buNone/>
            </a:pPr>
            <a:r>
              <a:rPr lang="en-US" sz="3600" dirty="0">
                <a:solidFill>
                  <a:srgbClr val="2F5496"/>
                </a:solidFill>
                <a:latin typeface="Arial Black"/>
                <a:ea typeface="Arial Black"/>
                <a:cs typeface="Arial Black"/>
                <a:sym typeface="Arial Black"/>
              </a:rPr>
              <a:t>HIERARCHICAL | 3CLUSTER</a:t>
            </a:r>
          </a:p>
        </p:txBody>
      </p:sp>
      <p:pic>
        <p:nvPicPr>
          <p:cNvPr id="16386" name="Picture 2">
            <a:extLst>
              <a:ext uri="{FF2B5EF4-FFF2-40B4-BE49-F238E27FC236}">
                <a16:creationId xmlns:a16="http://schemas.microsoft.com/office/drawing/2014/main" id="{DCD38956-9D25-CB2C-52D8-F351126FCC6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39" y="802911"/>
            <a:ext cx="6088062" cy="6045564"/>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A1BAF825-D1C4-E684-8F26-9C72FDCB22EA}"/>
              </a:ext>
            </a:extLst>
          </p:cNvPr>
          <p:cNvGrpSpPr/>
          <p:nvPr/>
        </p:nvGrpSpPr>
        <p:grpSpPr>
          <a:xfrm>
            <a:off x="3800472" y="895512"/>
            <a:ext cx="6076953" cy="4562394"/>
            <a:chOff x="3800472" y="895512"/>
            <a:chExt cx="6076953" cy="4562394"/>
          </a:xfrm>
        </p:grpSpPr>
        <p:sp>
          <p:nvSpPr>
            <p:cNvPr id="10" name="Google Shape;217;p18">
              <a:extLst>
                <a:ext uri="{FF2B5EF4-FFF2-40B4-BE49-F238E27FC236}">
                  <a16:creationId xmlns:a16="http://schemas.microsoft.com/office/drawing/2014/main" id="{87996664-5588-430A-30DB-8866BC4B411D}"/>
                </a:ext>
              </a:extLst>
            </p:cNvPr>
            <p:cNvSpPr txBox="1">
              <a:spLocks/>
            </p:cNvSpPr>
            <p:nvPr/>
          </p:nvSpPr>
          <p:spPr>
            <a:xfrm>
              <a:off x="3895724" y="895512"/>
              <a:ext cx="5981701" cy="561948"/>
            </a:xfrm>
            <a:prstGeom prst="rect">
              <a:avLst/>
            </a:prstGeom>
            <a:noFill/>
            <a:ln>
              <a:noFill/>
            </a:ln>
          </p:spPr>
          <p:txBody>
            <a:bodyPr spcFirstLastPara="1" vert="horz" wrap="square" lIns="91425" tIns="45700" rIns="91425" bIns="4570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buClr>
                  <a:srgbClr val="2F5496"/>
                </a:buClr>
                <a:buSzPts val="3600"/>
                <a:buFont typeface="Arial Black"/>
                <a:buNone/>
              </a:pPr>
              <a:r>
                <a:rPr lang="en-US" sz="2000" dirty="0">
                  <a:solidFill>
                    <a:srgbClr val="C00000"/>
                  </a:solidFill>
                  <a:latin typeface="Arial Black"/>
                  <a:ea typeface="Arial Black"/>
                  <a:cs typeface="Arial Black"/>
                  <a:sym typeface="Arial Black"/>
                </a:rPr>
                <a:t>RECENCY</a:t>
              </a:r>
            </a:p>
          </p:txBody>
        </p:sp>
        <p:sp>
          <p:nvSpPr>
            <p:cNvPr id="11" name="Google Shape;217;p18">
              <a:extLst>
                <a:ext uri="{FF2B5EF4-FFF2-40B4-BE49-F238E27FC236}">
                  <a16:creationId xmlns:a16="http://schemas.microsoft.com/office/drawing/2014/main" id="{FD12C425-F3B4-0828-C833-BB64892A385C}"/>
                </a:ext>
              </a:extLst>
            </p:cNvPr>
            <p:cNvSpPr txBox="1">
              <a:spLocks/>
            </p:cNvSpPr>
            <p:nvPr/>
          </p:nvSpPr>
          <p:spPr>
            <a:xfrm>
              <a:off x="3800472" y="2857554"/>
              <a:ext cx="5981701" cy="561948"/>
            </a:xfrm>
            <a:prstGeom prst="rect">
              <a:avLst/>
            </a:prstGeom>
            <a:noFill/>
            <a:ln>
              <a:noFill/>
            </a:ln>
          </p:spPr>
          <p:txBody>
            <a:bodyPr spcFirstLastPara="1" vert="horz" wrap="square" lIns="91425" tIns="45700" rIns="91425" bIns="4570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buClr>
                  <a:srgbClr val="2F5496"/>
                </a:buClr>
                <a:buSzPts val="3600"/>
                <a:buFont typeface="Arial Black"/>
                <a:buNone/>
              </a:pPr>
              <a:r>
                <a:rPr lang="en-US" sz="2000" dirty="0">
                  <a:solidFill>
                    <a:srgbClr val="C00000"/>
                  </a:solidFill>
                  <a:latin typeface="Arial Black"/>
                  <a:ea typeface="Arial Black"/>
                  <a:cs typeface="Arial Black"/>
                  <a:sym typeface="Arial Black"/>
                </a:rPr>
                <a:t>FREQUENCY</a:t>
              </a:r>
            </a:p>
          </p:txBody>
        </p:sp>
        <p:sp>
          <p:nvSpPr>
            <p:cNvPr id="12" name="Google Shape;217;p18">
              <a:extLst>
                <a:ext uri="{FF2B5EF4-FFF2-40B4-BE49-F238E27FC236}">
                  <a16:creationId xmlns:a16="http://schemas.microsoft.com/office/drawing/2014/main" id="{38D56027-3434-EFAA-E85B-8F9952C705D4}"/>
                </a:ext>
              </a:extLst>
            </p:cNvPr>
            <p:cNvSpPr txBox="1">
              <a:spLocks/>
            </p:cNvSpPr>
            <p:nvPr/>
          </p:nvSpPr>
          <p:spPr>
            <a:xfrm>
              <a:off x="3800472" y="4895958"/>
              <a:ext cx="6076953" cy="561948"/>
            </a:xfrm>
            <a:prstGeom prst="rect">
              <a:avLst/>
            </a:prstGeom>
            <a:noFill/>
            <a:ln>
              <a:noFill/>
            </a:ln>
          </p:spPr>
          <p:txBody>
            <a:bodyPr spcFirstLastPara="1" vert="horz" wrap="square" lIns="91425" tIns="45700" rIns="91425" bIns="4570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buClr>
                  <a:srgbClr val="2F5496"/>
                </a:buClr>
                <a:buSzPts val="3600"/>
                <a:buFont typeface="Arial Black"/>
                <a:buNone/>
              </a:pPr>
              <a:r>
                <a:rPr lang="en-US" sz="2000" dirty="0">
                  <a:solidFill>
                    <a:srgbClr val="C00000"/>
                  </a:solidFill>
                  <a:latin typeface="Arial Black"/>
                  <a:ea typeface="Arial Black"/>
                  <a:cs typeface="Arial Black"/>
                  <a:sym typeface="Arial Black"/>
                </a:rPr>
                <a:t>MONETARY</a:t>
              </a:r>
            </a:p>
          </p:txBody>
        </p:sp>
      </p:grpSp>
      <p:pic>
        <p:nvPicPr>
          <p:cNvPr id="4" name="Picture 3">
            <a:extLst>
              <a:ext uri="{FF2B5EF4-FFF2-40B4-BE49-F238E27FC236}">
                <a16:creationId xmlns:a16="http://schemas.microsoft.com/office/drawing/2014/main" id="{252B76CF-CA02-0501-52C8-DB5ED472F00A}"/>
              </a:ext>
            </a:extLst>
          </p:cNvPr>
          <p:cNvPicPr>
            <a:picLocks noChangeAspect="1"/>
          </p:cNvPicPr>
          <p:nvPr/>
        </p:nvPicPr>
        <p:blipFill>
          <a:blip r:embed="rId5"/>
          <a:stretch>
            <a:fillRect/>
          </a:stretch>
        </p:blipFill>
        <p:spPr>
          <a:xfrm>
            <a:off x="6129825" y="904187"/>
            <a:ext cx="5981701" cy="1438476"/>
          </a:xfrm>
          <a:prstGeom prst="rect">
            <a:avLst/>
          </a:prstGeom>
        </p:spPr>
      </p:pic>
      <p:grpSp>
        <p:nvGrpSpPr>
          <p:cNvPr id="25" name="Group 24">
            <a:extLst>
              <a:ext uri="{FF2B5EF4-FFF2-40B4-BE49-F238E27FC236}">
                <a16:creationId xmlns:a16="http://schemas.microsoft.com/office/drawing/2014/main" id="{284E9774-9C4D-18F2-29A5-3F891B6B2850}"/>
              </a:ext>
            </a:extLst>
          </p:cNvPr>
          <p:cNvGrpSpPr/>
          <p:nvPr/>
        </p:nvGrpSpPr>
        <p:grpSpPr>
          <a:xfrm>
            <a:off x="6473527" y="2573407"/>
            <a:ext cx="5637999" cy="1863963"/>
            <a:chOff x="6393343" y="3938547"/>
            <a:chExt cx="5637999" cy="1863963"/>
          </a:xfrm>
        </p:grpSpPr>
        <p:grpSp>
          <p:nvGrpSpPr>
            <p:cNvPr id="28" name="Group 27">
              <a:extLst>
                <a:ext uri="{FF2B5EF4-FFF2-40B4-BE49-F238E27FC236}">
                  <a16:creationId xmlns:a16="http://schemas.microsoft.com/office/drawing/2014/main" id="{4DB35AC1-7DB8-2F07-1307-E07FF6F76A85}"/>
                </a:ext>
              </a:extLst>
            </p:cNvPr>
            <p:cNvGrpSpPr/>
            <p:nvPr/>
          </p:nvGrpSpPr>
          <p:grpSpPr>
            <a:xfrm>
              <a:off x="6393343" y="3938547"/>
              <a:ext cx="5637999" cy="1863963"/>
              <a:chOff x="6284763" y="3972597"/>
              <a:chExt cx="5637999" cy="1863963"/>
            </a:xfrm>
          </p:grpSpPr>
          <p:sp>
            <p:nvSpPr>
              <p:cNvPr id="33" name="Arrow: Chevron 32">
                <a:extLst>
                  <a:ext uri="{FF2B5EF4-FFF2-40B4-BE49-F238E27FC236}">
                    <a16:creationId xmlns:a16="http://schemas.microsoft.com/office/drawing/2014/main" id="{B24424DB-2CDC-CA74-07EF-23DA4A60EDEF}"/>
                  </a:ext>
                </a:extLst>
              </p:cNvPr>
              <p:cNvSpPr/>
              <p:nvPr/>
            </p:nvSpPr>
            <p:spPr>
              <a:xfrm>
                <a:off x="6284763" y="3972597"/>
                <a:ext cx="2414215" cy="484632"/>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GROUP 0</a:t>
                </a:r>
                <a:endParaRPr lang="en-IN" sz="2000" b="1" dirty="0"/>
              </a:p>
            </p:txBody>
          </p:sp>
          <p:sp>
            <p:nvSpPr>
              <p:cNvPr id="35" name="Rectangle 34">
                <a:extLst>
                  <a:ext uri="{FF2B5EF4-FFF2-40B4-BE49-F238E27FC236}">
                    <a16:creationId xmlns:a16="http://schemas.microsoft.com/office/drawing/2014/main" id="{2CCE7C82-63EF-49B7-715D-AF01D114DBD5}"/>
                  </a:ext>
                </a:extLst>
              </p:cNvPr>
              <p:cNvSpPr/>
              <p:nvPr/>
            </p:nvSpPr>
            <p:spPr>
              <a:xfrm>
                <a:off x="8867502" y="3986573"/>
                <a:ext cx="3055260" cy="45668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BEST CUSTOMERS</a:t>
                </a:r>
                <a:endParaRPr lang="en-IN" sz="2000" b="1" dirty="0"/>
              </a:p>
            </p:txBody>
          </p:sp>
          <p:sp>
            <p:nvSpPr>
              <p:cNvPr id="36" name="Arrow: Chevron 35">
                <a:extLst>
                  <a:ext uri="{FF2B5EF4-FFF2-40B4-BE49-F238E27FC236}">
                    <a16:creationId xmlns:a16="http://schemas.microsoft.com/office/drawing/2014/main" id="{70D29B04-9BF1-EC65-CEFA-62DA3439C82C}"/>
                  </a:ext>
                </a:extLst>
              </p:cNvPr>
              <p:cNvSpPr/>
              <p:nvPr/>
            </p:nvSpPr>
            <p:spPr>
              <a:xfrm>
                <a:off x="6284763" y="4659329"/>
                <a:ext cx="2414215" cy="484632"/>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GROUP 1</a:t>
                </a:r>
                <a:endParaRPr lang="en-IN" sz="2000" b="1" dirty="0"/>
              </a:p>
            </p:txBody>
          </p:sp>
          <p:sp>
            <p:nvSpPr>
              <p:cNvPr id="37" name="Rectangle 36">
                <a:extLst>
                  <a:ext uri="{FF2B5EF4-FFF2-40B4-BE49-F238E27FC236}">
                    <a16:creationId xmlns:a16="http://schemas.microsoft.com/office/drawing/2014/main" id="{1D94A703-B15A-2461-7A32-B2274D001192}"/>
                  </a:ext>
                </a:extLst>
              </p:cNvPr>
              <p:cNvSpPr/>
              <p:nvPr/>
            </p:nvSpPr>
            <p:spPr>
              <a:xfrm>
                <a:off x="8867502" y="5365904"/>
                <a:ext cx="3055260" cy="456680"/>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LOST POOR CUSTOMERS</a:t>
                </a:r>
                <a:endParaRPr lang="en-IN" sz="2000" b="1" dirty="0"/>
              </a:p>
            </p:txBody>
          </p:sp>
          <p:sp>
            <p:nvSpPr>
              <p:cNvPr id="38" name="Arrow: Chevron 37">
                <a:extLst>
                  <a:ext uri="{FF2B5EF4-FFF2-40B4-BE49-F238E27FC236}">
                    <a16:creationId xmlns:a16="http://schemas.microsoft.com/office/drawing/2014/main" id="{8FA0B8B9-A62B-7355-EA28-17859C676A92}"/>
                  </a:ext>
                </a:extLst>
              </p:cNvPr>
              <p:cNvSpPr/>
              <p:nvPr/>
            </p:nvSpPr>
            <p:spPr>
              <a:xfrm>
                <a:off x="6284763" y="5351928"/>
                <a:ext cx="2414215" cy="484632"/>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GROUP 2</a:t>
                </a:r>
                <a:endParaRPr lang="en-IN" sz="2000" b="1" dirty="0"/>
              </a:p>
            </p:txBody>
          </p:sp>
        </p:grpSp>
        <p:sp>
          <p:nvSpPr>
            <p:cNvPr id="27" name="Rectangle 26">
              <a:extLst>
                <a:ext uri="{FF2B5EF4-FFF2-40B4-BE49-F238E27FC236}">
                  <a16:creationId xmlns:a16="http://schemas.microsoft.com/office/drawing/2014/main" id="{4E88DCF7-945A-72B2-1B79-E8CB7FCB2E89}"/>
                </a:ext>
              </a:extLst>
            </p:cNvPr>
            <p:cNvSpPr/>
            <p:nvPr/>
          </p:nvSpPr>
          <p:spPr>
            <a:xfrm>
              <a:off x="8976082" y="4640797"/>
              <a:ext cx="3055260" cy="45668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LOSING LOYAL CUSTOMERS</a:t>
              </a:r>
              <a:endParaRPr lang="en-IN" sz="2000" b="1" dirty="0"/>
            </a:p>
          </p:txBody>
        </p:sp>
      </p:grpSp>
    </p:spTree>
    <p:extLst>
      <p:ext uri="{BB962C8B-B14F-4D97-AF65-F5344CB8AC3E}">
        <p14:creationId xmlns:p14="http://schemas.microsoft.com/office/powerpoint/2010/main" val="1572728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6386"/>
                                        </p:tgtEl>
                                        <p:attrNameLst>
                                          <p:attrName>style.visibility</p:attrName>
                                        </p:attrNameLst>
                                      </p:cBhvr>
                                      <p:to>
                                        <p:strVal val="visible"/>
                                      </p:to>
                                    </p:set>
                                    <p:anim calcmode="lin" valueType="num">
                                      <p:cBhvr>
                                        <p:cTn id="7" dur="500" fill="hold"/>
                                        <p:tgtEl>
                                          <p:spTgt spid="16386"/>
                                        </p:tgtEl>
                                        <p:attrNameLst>
                                          <p:attrName>ppt_w</p:attrName>
                                        </p:attrNameLst>
                                      </p:cBhvr>
                                      <p:tavLst>
                                        <p:tav tm="0">
                                          <p:val>
                                            <p:fltVal val="0"/>
                                          </p:val>
                                        </p:tav>
                                        <p:tav tm="100000">
                                          <p:val>
                                            <p:strVal val="#ppt_w"/>
                                          </p:val>
                                        </p:tav>
                                      </p:tavLst>
                                    </p:anim>
                                    <p:anim calcmode="lin" valueType="num">
                                      <p:cBhvr>
                                        <p:cTn id="8" dur="500" fill="hold"/>
                                        <p:tgtEl>
                                          <p:spTgt spid="16386"/>
                                        </p:tgtEl>
                                        <p:attrNameLst>
                                          <p:attrName>ppt_h</p:attrName>
                                        </p:attrNameLst>
                                      </p:cBhvr>
                                      <p:tavLst>
                                        <p:tav tm="0">
                                          <p:val>
                                            <p:fltVal val="0"/>
                                          </p:val>
                                        </p:tav>
                                        <p:tav tm="100000">
                                          <p:val>
                                            <p:strVal val="#ppt_h"/>
                                          </p:val>
                                        </p:tav>
                                      </p:tavLst>
                                    </p:anim>
                                    <p:animEffect transition="in" filter="fade">
                                      <p:cBhvr>
                                        <p:cTn id="9" dur="500"/>
                                        <p:tgtEl>
                                          <p:spTgt spid="16386"/>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p:cTn id="14" dur="500" fill="hold"/>
                                        <p:tgtEl>
                                          <p:spTgt spid="4"/>
                                        </p:tgtEl>
                                        <p:attrNameLst>
                                          <p:attrName>ppt_w</p:attrName>
                                        </p:attrNameLst>
                                      </p:cBhvr>
                                      <p:tavLst>
                                        <p:tav tm="0">
                                          <p:val>
                                            <p:fltVal val="0"/>
                                          </p:val>
                                        </p:tav>
                                        <p:tav tm="100000">
                                          <p:val>
                                            <p:strVal val="#ppt_w"/>
                                          </p:val>
                                        </p:tav>
                                      </p:tavLst>
                                    </p:anim>
                                    <p:anim calcmode="lin" valueType="num">
                                      <p:cBhvr>
                                        <p:cTn id="15" dur="500" fill="hold"/>
                                        <p:tgtEl>
                                          <p:spTgt spid="4"/>
                                        </p:tgtEl>
                                        <p:attrNameLst>
                                          <p:attrName>ppt_h</p:attrName>
                                        </p:attrNameLst>
                                      </p:cBhvr>
                                      <p:tavLst>
                                        <p:tav tm="0">
                                          <p:val>
                                            <p:fltVal val="0"/>
                                          </p:val>
                                        </p:tav>
                                        <p:tav tm="100000">
                                          <p:val>
                                            <p:strVal val="#ppt_h"/>
                                          </p:val>
                                        </p:tav>
                                      </p:tavLst>
                                    </p:anim>
                                    <p:animEffect transition="in" filter="fade">
                                      <p:cBhvr>
                                        <p:cTn id="16" dur="500"/>
                                        <p:tgtEl>
                                          <p:spTgt spid="4"/>
                                        </p:tgtEl>
                                      </p:cBhvr>
                                    </p:animEffect>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25"/>
                                        </p:tgtEl>
                                        <p:attrNameLst>
                                          <p:attrName>style.visibility</p:attrName>
                                        </p:attrNameLst>
                                      </p:cBhvr>
                                      <p:to>
                                        <p:strVal val="visible"/>
                                      </p:to>
                                    </p:set>
                                    <p:animEffect transition="in" filter="fade">
                                      <p:cBhvr>
                                        <p:cTn id="21" dur="1000"/>
                                        <p:tgtEl>
                                          <p:spTgt spid="25"/>
                                        </p:tgtEl>
                                      </p:cBhvr>
                                    </p:animEffect>
                                    <p:anim calcmode="lin" valueType="num">
                                      <p:cBhvr>
                                        <p:cTn id="22" dur="1000" fill="hold"/>
                                        <p:tgtEl>
                                          <p:spTgt spid="25"/>
                                        </p:tgtEl>
                                        <p:attrNameLst>
                                          <p:attrName>ppt_x</p:attrName>
                                        </p:attrNameLst>
                                      </p:cBhvr>
                                      <p:tavLst>
                                        <p:tav tm="0">
                                          <p:val>
                                            <p:strVal val="#ppt_x"/>
                                          </p:val>
                                        </p:tav>
                                        <p:tav tm="100000">
                                          <p:val>
                                            <p:strVal val="#ppt_x"/>
                                          </p:val>
                                        </p:tav>
                                      </p:tavLst>
                                    </p:anim>
                                    <p:anim calcmode="lin" valueType="num">
                                      <p:cBhvr>
                                        <p:cTn id="23"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0000"/>
            <a:lum/>
          </a:blip>
          <a:srcRect/>
          <a:stretch>
            <a:fillRect l="-8000" r="-8000"/>
          </a:stretch>
        </a:blipFill>
        <a:effectLst/>
      </p:bgPr>
    </p:bg>
    <p:spTree>
      <p:nvGrpSpPr>
        <p:cNvPr id="1" name=""/>
        <p:cNvGrpSpPr/>
        <p:nvPr/>
      </p:nvGrpSpPr>
      <p:grpSpPr>
        <a:xfrm>
          <a:off x="0" y="0"/>
          <a:ext cx="0" cy="0"/>
          <a:chOff x="0" y="0"/>
          <a:chExt cx="0" cy="0"/>
        </a:xfrm>
      </p:grpSpPr>
      <p:sp>
        <p:nvSpPr>
          <p:cNvPr id="4" name="Google Shape;131;p7">
            <a:extLst>
              <a:ext uri="{FF2B5EF4-FFF2-40B4-BE49-F238E27FC236}">
                <a16:creationId xmlns:a16="http://schemas.microsoft.com/office/drawing/2014/main" id="{456BA8BA-2259-708E-3748-9B2C684FF63A}"/>
              </a:ext>
            </a:extLst>
          </p:cNvPr>
          <p:cNvSpPr txBox="1">
            <a:spLocks/>
          </p:cNvSpPr>
          <p:nvPr/>
        </p:nvSpPr>
        <p:spPr>
          <a:xfrm>
            <a:off x="-1328382" y="160676"/>
            <a:ext cx="9144000" cy="650222"/>
          </a:xfrm>
          <a:prstGeom prst="rect">
            <a:avLst/>
          </a:prstGeom>
          <a:noFill/>
          <a:ln>
            <a:noFill/>
          </a:ln>
        </p:spPr>
        <p:txBody>
          <a:bodyPr spcFirstLastPara="1" vert="horz" wrap="square" lIns="91425" tIns="45700" rIns="91425" bIns="4570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0"/>
              </a:spcBef>
              <a:buClr>
                <a:srgbClr val="2F5496"/>
              </a:buClr>
              <a:buSzPts val="3600"/>
              <a:buFont typeface="Arial Black"/>
              <a:buNone/>
            </a:pPr>
            <a:r>
              <a:rPr lang="en-US" sz="3600" dirty="0">
                <a:solidFill>
                  <a:srgbClr val="2F5496"/>
                </a:solidFill>
                <a:latin typeface="Arial Black"/>
                <a:ea typeface="Arial Black"/>
                <a:cs typeface="Arial Black"/>
                <a:sym typeface="Arial Black"/>
              </a:rPr>
              <a:t>FEATURE ENGINEERING</a:t>
            </a:r>
          </a:p>
        </p:txBody>
      </p:sp>
      <p:pic>
        <p:nvPicPr>
          <p:cNvPr id="5" name="Google Shape;90;p1">
            <a:extLst>
              <a:ext uri="{FF2B5EF4-FFF2-40B4-BE49-F238E27FC236}">
                <a16:creationId xmlns:a16="http://schemas.microsoft.com/office/drawing/2014/main" id="{B4818EA4-178A-FD73-644D-053555F34FC5}"/>
              </a:ext>
            </a:extLst>
          </p:cNvPr>
          <p:cNvPicPr preferRelativeResize="0"/>
          <p:nvPr/>
        </p:nvPicPr>
        <p:blipFill rotWithShape="1">
          <a:blip r:embed="rId3">
            <a:alphaModFix/>
          </a:blip>
          <a:srcRect/>
          <a:stretch/>
        </p:blipFill>
        <p:spPr>
          <a:xfrm>
            <a:off x="11173491" y="139038"/>
            <a:ext cx="685296" cy="631788"/>
          </a:xfrm>
          <a:prstGeom prst="rect">
            <a:avLst/>
          </a:prstGeom>
          <a:noFill/>
          <a:ln>
            <a:noFill/>
          </a:ln>
        </p:spPr>
      </p:pic>
      <p:sp>
        <p:nvSpPr>
          <p:cNvPr id="18" name="Block Arc 17">
            <a:extLst>
              <a:ext uri="{FF2B5EF4-FFF2-40B4-BE49-F238E27FC236}">
                <a16:creationId xmlns:a16="http://schemas.microsoft.com/office/drawing/2014/main" id="{D554B479-0334-1DF0-E8B3-A1C38E789632}"/>
              </a:ext>
            </a:extLst>
          </p:cNvPr>
          <p:cNvSpPr/>
          <p:nvPr/>
        </p:nvSpPr>
        <p:spPr>
          <a:xfrm>
            <a:off x="-5846160" y="-200612"/>
            <a:ext cx="7259224" cy="7259224"/>
          </a:xfrm>
          <a:prstGeom prst="blockArc">
            <a:avLst>
              <a:gd name="adj1" fmla="val 18900000"/>
              <a:gd name="adj2" fmla="val 2700000"/>
              <a:gd name="adj3" fmla="val 298"/>
            </a:avLst>
          </a:prstGeom>
        </p:spPr>
        <p:style>
          <a:lnRef idx="2">
            <a:schemeClr val="accent1">
              <a:shade val="60000"/>
              <a:hueOff val="0"/>
              <a:satOff val="0"/>
              <a:lumOff val="0"/>
              <a:alphaOff val="0"/>
            </a:schemeClr>
          </a:lnRef>
          <a:fillRef idx="0">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sp>
        <p:nvSpPr>
          <p:cNvPr id="19" name="Freeform: Shape 18">
            <a:extLst>
              <a:ext uri="{FF2B5EF4-FFF2-40B4-BE49-F238E27FC236}">
                <a16:creationId xmlns:a16="http://schemas.microsoft.com/office/drawing/2014/main" id="{8AEEC21A-92DA-7089-4927-F916D90DE47F}"/>
              </a:ext>
            </a:extLst>
          </p:cNvPr>
          <p:cNvSpPr/>
          <p:nvPr/>
        </p:nvSpPr>
        <p:spPr>
          <a:xfrm>
            <a:off x="859651" y="1147040"/>
            <a:ext cx="10411775" cy="829685"/>
          </a:xfrm>
          <a:custGeom>
            <a:avLst/>
            <a:gdLst>
              <a:gd name="connsiteX0" fmla="*/ 0 w 10411775"/>
              <a:gd name="connsiteY0" fmla="*/ 0 h 829685"/>
              <a:gd name="connsiteX1" fmla="*/ 10411775 w 10411775"/>
              <a:gd name="connsiteY1" fmla="*/ 0 h 829685"/>
              <a:gd name="connsiteX2" fmla="*/ 10411775 w 10411775"/>
              <a:gd name="connsiteY2" fmla="*/ 829685 h 829685"/>
              <a:gd name="connsiteX3" fmla="*/ 0 w 10411775"/>
              <a:gd name="connsiteY3" fmla="*/ 829685 h 829685"/>
              <a:gd name="connsiteX4" fmla="*/ 0 w 10411775"/>
              <a:gd name="connsiteY4" fmla="*/ 0 h 8296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11775" h="829685">
                <a:moveTo>
                  <a:pt x="0" y="0"/>
                </a:moveTo>
                <a:lnTo>
                  <a:pt x="10411775" y="0"/>
                </a:lnTo>
                <a:lnTo>
                  <a:pt x="10411775" y="829685"/>
                </a:lnTo>
                <a:lnTo>
                  <a:pt x="0" y="829685"/>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58563" tIns="63500" rIns="63500" bIns="63500" numCol="1" spcCol="1270" anchor="ctr" anchorCtr="0">
            <a:noAutofit/>
          </a:bodyPr>
          <a:lstStyle/>
          <a:p>
            <a:pPr marL="0" lvl="0" indent="0" algn="l" defTabSz="1111250">
              <a:lnSpc>
                <a:spcPct val="90000"/>
              </a:lnSpc>
              <a:spcBef>
                <a:spcPct val="0"/>
              </a:spcBef>
              <a:spcAft>
                <a:spcPct val="35000"/>
              </a:spcAft>
              <a:buNone/>
            </a:pPr>
            <a:r>
              <a:rPr lang="en-US" sz="2500" kern="1200" dirty="0"/>
              <a:t>Extracting year Date and Month from Invoice Date.</a:t>
            </a:r>
            <a:endParaRPr lang="en-IN" sz="2500" kern="1200" dirty="0"/>
          </a:p>
        </p:txBody>
      </p:sp>
      <p:sp>
        <p:nvSpPr>
          <p:cNvPr id="20" name="Oval 19">
            <a:extLst>
              <a:ext uri="{FF2B5EF4-FFF2-40B4-BE49-F238E27FC236}">
                <a16:creationId xmlns:a16="http://schemas.microsoft.com/office/drawing/2014/main" id="{392D09E4-0BA2-3916-4F0C-558547263A16}"/>
              </a:ext>
            </a:extLst>
          </p:cNvPr>
          <p:cNvSpPr/>
          <p:nvPr/>
        </p:nvSpPr>
        <p:spPr>
          <a:xfrm rot="14671110">
            <a:off x="341098" y="1043329"/>
            <a:ext cx="1037107" cy="1037107"/>
          </a:xfrm>
          <a:prstGeom prst="ellipse">
            <a:avLst/>
          </a:prstGeom>
          <a:blipFill dpi="0" rotWithShape="0">
            <a:blip r:embed="rId4"/>
            <a:srcRect/>
            <a:stretch>
              <a:fillRect/>
            </a:stretch>
          </a:blipFill>
        </p:spPr>
        <p:style>
          <a:lnRef idx="2">
            <a:schemeClr val="accent1">
              <a:hueOff val="0"/>
              <a:satOff val="0"/>
              <a:lumOff val="0"/>
              <a:alphaOff val="0"/>
            </a:schemeClr>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sp>
        <p:nvSpPr>
          <p:cNvPr id="21" name="Freeform: Shape 20">
            <a:extLst>
              <a:ext uri="{FF2B5EF4-FFF2-40B4-BE49-F238E27FC236}">
                <a16:creationId xmlns:a16="http://schemas.microsoft.com/office/drawing/2014/main" id="{7C738081-3B05-B054-11D4-7E3BEFE2DFD6}"/>
              </a:ext>
            </a:extLst>
          </p:cNvPr>
          <p:cNvSpPr/>
          <p:nvPr/>
        </p:nvSpPr>
        <p:spPr>
          <a:xfrm>
            <a:off x="1335329" y="2391784"/>
            <a:ext cx="9936097" cy="829685"/>
          </a:xfrm>
          <a:custGeom>
            <a:avLst/>
            <a:gdLst>
              <a:gd name="connsiteX0" fmla="*/ 0 w 9936097"/>
              <a:gd name="connsiteY0" fmla="*/ 0 h 829685"/>
              <a:gd name="connsiteX1" fmla="*/ 9936097 w 9936097"/>
              <a:gd name="connsiteY1" fmla="*/ 0 h 829685"/>
              <a:gd name="connsiteX2" fmla="*/ 9936097 w 9936097"/>
              <a:gd name="connsiteY2" fmla="*/ 829685 h 829685"/>
              <a:gd name="connsiteX3" fmla="*/ 0 w 9936097"/>
              <a:gd name="connsiteY3" fmla="*/ 829685 h 829685"/>
              <a:gd name="connsiteX4" fmla="*/ 0 w 9936097"/>
              <a:gd name="connsiteY4" fmla="*/ 0 h 8296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36097" h="829685">
                <a:moveTo>
                  <a:pt x="0" y="0"/>
                </a:moveTo>
                <a:lnTo>
                  <a:pt x="9936097" y="0"/>
                </a:lnTo>
                <a:lnTo>
                  <a:pt x="9936097" y="829685"/>
                </a:lnTo>
                <a:lnTo>
                  <a:pt x="0" y="829685"/>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58563" tIns="63500" rIns="63500" bIns="63500" numCol="1" spcCol="1270" anchor="ctr" anchorCtr="0">
            <a:noAutofit/>
          </a:bodyPr>
          <a:lstStyle/>
          <a:p>
            <a:pPr marL="0" lvl="0" indent="0" algn="l" defTabSz="1111250">
              <a:lnSpc>
                <a:spcPct val="90000"/>
              </a:lnSpc>
              <a:spcBef>
                <a:spcPct val="0"/>
              </a:spcBef>
              <a:spcAft>
                <a:spcPct val="35000"/>
              </a:spcAft>
              <a:buClr>
                <a:schemeClr val="dk1"/>
              </a:buClr>
              <a:buSzPts val="2400"/>
              <a:buFont typeface="Noto Sans Symbols"/>
              <a:buNone/>
            </a:pPr>
            <a:r>
              <a:rPr lang="en-US" sz="2500" b="1" kern="1200" dirty="0"/>
              <a:t>Added Feature '</a:t>
            </a:r>
            <a:r>
              <a:rPr lang="en-US" sz="2500" b="1" kern="1200" dirty="0" err="1"/>
              <a:t>TotalAmount</a:t>
            </a:r>
            <a:r>
              <a:rPr lang="en-US" sz="2500" kern="1200" dirty="0"/>
              <a:t>' by multiplying values from the </a:t>
            </a:r>
            <a:r>
              <a:rPr lang="en-US" sz="2500" b="1" kern="1200" dirty="0"/>
              <a:t>Quantity</a:t>
            </a:r>
            <a:r>
              <a:rPr lang="en-US" sz="2500" kern="1200" dirty="0"/>
              <a:t> and </a:t>
            </a:r>
            <a:r>
              <a:rPr lang="en-US" sz="2500" b="1" kern="1200" dirty="0" err="1"/>
              <a:t>UnitPrice</a:t>
            </a:r>
            <a:r>
              <a:rPr lang="en-US" sz="2500" b="1" kern="1200" dirty="0"/>
              <a:t> </a:t>
            </a:r>
            <a:r>
              <a:rPr lang="en-US" sz="2500" kern="1200" dirty="0"/>
              <a:t>column.(Sterling)</a:t>
            </a:r>
            <a:endParaRPr lang="en-IN" sz="2500" kern="1200" dirty="0"/>
          </a:p>
        </p:txBody>
      </p:sp>
      <p:sp>
        <p:nvSpPr>
          <p:cNvPr id="22" name="Oval 21">
            <a:extLst>
              <a:ext uri="{FF2B5EF4-FFF2-40B4-BE49-F238E27FC236}">
                <a16:creationId xmlns:a16="http://schemas.microsoft.com/office/drawing/2014/main" id="{5D187827-6415-A633-A075-6C718E67DD10}"/>
              </a:ext>
            </a:extLst>
          </p:cNvPr>
          <p:cNvSpPr/>
          <p:nvPr/>
        </p:nvSpPr>
        <p:spPr>
          <a:xfrm>
            <a:off x="772325" y="2288073"/>
            <a:ext cx="1037107" cy="1037107"/>
          </a:xfrm>
          <a:prstGeom prst="ellipse">
            <a:avLst/>
          </a:prstGeom>
          <a:blipFill dpi="0" rotWithShape="0">
            <a:blip r:embed="rId5"/>
            <a:srcRect/>
            <a:stretch>
              <a:fillRect/>
            </a:stretch>
          </a:blipFill>
        </p:spPr>
        <p:style>
          <a:lnRef idx="2">
            <a:schemeClr val="accent1">
              <a:hueOff val="0"/>
              <a:satOff val="0"/>
              <a:lumOff val="0"/>
              <a:alphaOff val="0"/>
            </a:schemeClr>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sp>
        <p:nvSpPr>
          <p:cNvPr id="23" name="Freeform: Shape 22">
            <a:extLst>
              <a:ext uri="{FF2B5EF4-FFF2-40B4-BE49-F238E27FC236}">
                <a16:creationId xmlns:a16="http://schemas.microsoft.com/office/drawing/2014/main" id="{6F6BF337-14FA-1B00-9E94-DB383EB0ACF2}"/>
              </a:ext>
            </a:extLst>
          </p:cNvPr>
          <p:cNvSpPr/>
          <p:nvPr/>
        </p:nvSpPr>
        <p:spPr>
          <a:xfrm>
            <a:off x="1335329" y="3636528"/>
            <a:ext cx="9936097" cy="829685"/>
          </a:xfrm>
          <a:custGeom>
            <a:avLst/>
            <a:gdLst>
              <a:gd name="connsiteX0" fmla="*/ 0 w 9936097"/>
              <a:gd name="connsiteY0" fmla="*/ 0 h 829685"/>
              <a:gd name="connsiteX1" fmla="*/ 9936097 w 9936097"/>
              <a:gd name="connsiteY1" fmla="*/ 0 h 829685"/>
              <a:gd name="connsiteX2" fmla="*/ 9936097 w 9936097"/>
              <a:gd name="connsiteY2" fmla="*/ 829685 h 829685"/>
              <a:gd name="connsiteX3" fmla="*/ 0 w 9936097"/>
              <a:gd name="connsiteY3" fmla="*/ 829685 h 829685"/>
              <a:gd name="connsiteX4" fmla="*/ 0 w 9936097"/>
              <a:gd name="connsiteY4" fmla="*/ 0 h 8296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36097" h="829685">
                <a:moveTo>
                  <a:pt x="0" y="0"/>
                </a:moveTo>
                <a:lnTo>
                  <a:pt x="9936097" y="0"/>
                </a:lnTo>
                <a:lnTo>
                  <a:pt x="9936097" y="829685"/>
                </a:lnTo>
                <a:lnTo>
                  <a:pt x="0" y="829685"/>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58563" tIns="63500" rIns="63500" bIns="63500" numCol="1" spcCol="1270" anchor="ctr" anchorCtr="0">
            <a:noAutofit/>
          </a:bodyPr>
          <a:lstStyle/>
          <a:p>
            <a:pPr marL="0" lvl="0" indent="0" algn="l" defTabSz="1111250">
              <a:lnSpc>
                <a:spcPct val="90000"/>
              </a:lnSpc>
              <a:spcBef>
                <a:spcPct val="0"/>
              </a:spcBef>
              <a:spcAft>
                <a:spcPct val="35000"/>
              </a:spcAft>
              <a:buClr>
                <a:schemeClr val="dk1"/>
              </a:buClr>
              <a:buSzPts val="2400"/>
              <a:buFont typeface="Noto Sans Symbols"/>
              <a:buNone/>
            </a:pPr>
            <a:r>
              <a:rPr lang="en-US" sz="2500" b="1" kern="1200" dirty="0"/>
              <a:t>Added feature '</a:t>
            </a:r>
            <a:r>
              <a:rPr lang="en-US" sz="2500" b="1" kern="1200" dirty="0" err="1"/>
              <a:t>TimeType</a:t>
            </a:r>
            <a:r>
              <a:rPr lang="en-US" sz="2500" b="1" kern="1200" dirty="0"/>
              <a:t>' </a:t>
            </a:r>
            <a:r>
              <a:rPr lang="en-US" sz="2500" kern="1200" dirty="0"/>
              <a:t>based on hours to define whether its Morning, Afternoon, or Evening.</a:t>
            </a:r>
            <a:endParaRPr lang="en-IN" sz="2500" kern="1200" dirty="0"/>
          </a:p>
        </p:txBody>
      </p:sp>
      <p:sp>
        <p:nvSpPr>
          <p:cNvPr id="24" name="Oval 23">
            <a:extLst>
              <a:ext uri="{FF2B5EF4-FFF2-40B4-BE49-F238E27FC236}">
                <a16:creationId xmlns:a16="http://schemas.microsoft.com/office/drawing/2014/main" id="{A4DBB95F-4DF2-88CE-A9C6-B208FBF39E78}"/>
              </a:ext>
            </a:extLst>
          </p:cNvPr>
          <p:cNvSpPr/>
          <p:nvPr/>
        </p:nvSpPr>
        <p:spPr>
          <a:xfrm rot="8924995">
            <a:off x="816776" y="3532818"/>
            <a:ext cx="1037107" cy="1037107"/>
          </a:xfrm>
          <a:prstGeom prst="ellipse">
            <a:avLst/>
          </a:prstGeom>
          <a:blipFill dpi="0" rotWithShape="0">
            <a:blip r:embed="rId6"/>
            <a:srcRect/>
            <a:stretch>
              <a:fillRect/>
            </a:stretch>
          </a:blipFill>
        </p:spPr>
        <p:style>
          <a:lnRef idx="2">
            <a:schemeClr val="accent1">
              <a:hueOff val="0"/>
              <a:satOff val="0"/>
              <a:lumOff val="0"/>
              <a:alphaOff val="0"/>
            </a:schemeClr>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sp>
        <p:nvSpPr>
          <p:cNvPr id="25" name="Freeform: Shape 24">
            <a:extLst>
              <a:ext uri="{FF2B5EF4-FFF2-40B4-BE49-F238E27FC236}">
                <a16:creationId xmlns:a16="http://schemas.microsoft.com/office/drawing/2014/main" id="{D532E60F-2BA3-0CA9-2720-58933DBB3E4E}"/>
              </a:ext>
            </a:extLst>
          </p:cNvPr>
          <p:cNvSpPr/>
          <p:nvPr/>
        </p:nvSpPr>
        <p:spPr>
          <a:xfrm>
            <a:off x="859651" y="4881273"/>
            <a:ext cx="10411775" cy="829685"/>
          </a:xfrm>
          <a:custGeom>
            <a:avLst/>
            <a:gdLst>
              <a:gd name="connsiteX0" fmla="*/ 0 w 10411775"/>
              <a:gd name="connsiteY0" fmla="*/ 0 h 829685"/>
              <a:gd name="connsiteX1" fmla="*/ 10411775 w 10411775"/>
              <a:gd name="connsiteY1" fmla="*/ 0 h 829685"/>
              <a:gd name="connsiteX2" fmla="*/ 10411775 w 10411775"/>
              <a:gd name="connsiteY2" fmla="*/ 829685 h 829685"/>
              <a:gd name="connsiteX3" fmla="*/ 0 w 10411775"/>
              <a:gd name="connsiteY3" fmla="*/ 829685 h 829685"/>
              <a:gd name="connsiteX4" fmla="*/ 0 w 10411775"/>
              <a:gd name="connsiteY4" fmla="*/ 0 h 8296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11775" h="829685">
                <a:moveTo>
                  <a:pt x="0" y="0"/>
                </a:moveTo>
                <a:lnTo>
                  <a:pt x="10411775" y="0"/>
                </a:lnTo>
                <a:lnTo>
                  <a:pt x="10411775" y="829685"/>
                </a:lnTo>
                <a:lnTo>
                  <a:pt x="0" y="829685"/>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58563" tIns="63500" rIns="63500" bIns="63500" numCol="1" spcCol="1270" anchor="ctr" anchorCtr="0">
            <a:noAutofit/>
          </a:bodyPr>
          <a:lstStyle/>
          <a:p>
            <a:pPr marL="0" lvl="0" indent="0" algn="l" defTabSz="1111250">
              <a:lnSpc>
                <a:spcPct val="90000"/>
              </a:lnSpc>
              <a:spcBef>
                <a:spcPct val="0"/>
              </a:spcBef>
              <a:spcAft>
                <a:spcPct val="35000"/>
              </a:spcAft>
              <a:buNone/>
            </a:pPr>
            <a:r>
              <a:rPr lang="en-US" sz="2500" kern="1200" dirty="0"/>
              <a:t>Dropping </a:t>
            </a:r>
            <a:r>
              <a:rPr lang="en-US" sz="2500" kern="1200" dirty="0" err="1"/>
              <a:t>InvoiceNo</a:t>
            </a:r>
            <a:r>
              <a:rPr lang="en-US" sz="2500" kern="1200" dirty="0"/>
              <a:t> starting with 'C’  that represents cancellation.</a:t>
            </a:r>
            <a:endParaRPr lang="en-IN" sz="2500" kern="1200" dirty="0"/>
          </a:p>
        </p:txBody>
      </p:sp>
      <p:sp>
        <p:nvSpPr>
          <p:cNvPr id="26" name="Oval 25">
            <a:extLst>
              <a:ext uri="{FF2B5EF4-FFF2-40B4-BE49-F238E27FC236}">
                <a16:creationId xmlns:a16="http://schemas.microsoft.com/office/drawing/2014/main" id="{8DA0DA4F-1E36-B930-3C62-7F289079610D}"/>
              </a:ext>
            </a:extLst>
          </p:cNvPr>
          <p:cNvSpPr/>
          <p:nvPr/>
        </p:nvSpPr>
        <p:spPr>
          <a:xfrm>
            <a:off x="572238" y="4777562"/>
            <a:ext cx="1037107" cy="1037107"/>
          </a:xfrm>
          <a:prstGeom prst="ellipse">
            <a:avLst/>
          </a:prstGeom>
          <a:blipFill dpi="0" rotWithShape="0">
            <a:blip r:embed="rId7"/>
            <a:srcRect/>
            <a:stretch>
              <a:fillRect l="6000" t="18000" b="16000"/>
            </a:stretch>
          </a:blipFill>
        </p:spPr>
        <p:style>
          <a:lnRef idx="2">
            <a:schemeClr val="accent1">
              <a:hueOff val="0"/>
              <a:satOff val="0"/>
              <a:lumOff val="0"/>
              <a:alphaOff val="0"/>
            </a:schemeClr>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spTree>
    <p:extLst>
      <p:ext uri="{BB962C8B-B14F-4D97-AF65-F5344CB8AC3E}">
        <p14:creationId xmlns:p14="http://schemas.microsoft.com/office/powerpoint/2010/main" val="283423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wipe(up)">
                                      <p:cBhvr>
                                        <p:cTn id="12" dur="5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wipe(left)">
                                      <p:cBhvr>
                                        <p:cTn id="17" dur="500"/>
                                        <p:tgtEl>
                                          <p:spTgt spid="20"/>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wipe(left)">
                                      <p:cBhvr>
                                        <p:cTn id="20" dur="500"/>
                                        <p:tgtEl>
                                          <p:spTgt spid="19"/>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22"/>
                                        </p:tgtEl>
                                        <p:attrNameLst>
                                          <p:attrName>style.visibility</p:attrName>
                                        </p:attrNameLst>
                                      </p:cBhvr>
                                      <p:to>
                                        <p:strVal val="visible"/>
                                      </p:to>
                                    </p:set>
                                    <p:animEffect transition="in" filter="wipe(left)">
                                      <p:cBhvr>
                                        <p:cTn id="25" dur="500"/>
                                        <p:tgtEl>
                                          <p:spTgt spid="22"/>
                                        </p:tgtEl>
                                      </p:cBhvr>
                                    </p:animEffect>
                                  </p:childTnLst>
                                </p:cTn>
                              </p:par>
                              <p:par>
                                <p:cTn id="26" presetID="22" presetClass="entr" presetSubtype="8" fill="hold" grpId="0" nodeType="withEffect">
                                  <p:stCondLst>
                                    <p:cond delay="0"/>
                                  </p:stCondLst>
                                  <p:childTnLst>
                                    <p:set>
                                      <p:cBhvr>
                                        <p:cTn id="27" dur="1" fill="hold">
                                          <p:stCondLst>
                                            <p:cond delay="0"/>
                                          </p:stCondLst>
                                        </p:cTn>
                                        <p:tgtEl>
                                          <p:spTgt spid="21"/>
                                        </p:tgtEl>
                                        <p:attrNameLst>
                                          <p:attrName>style.visibility</p:attrName>
                                        </p:attrNameLst>
                                      </p:cBhvr>
                                      <p:to>
                                        <p:strVal val="visible"/>
                                      </p:to>
                                    </p:set>
                                    <p:animEffect transition="in" filter="wipe(left)">
                                      <p:cBhvr>
                                        <p:cTn id="28" dur="500"/>
                                        <p:tgtEl>
                                          <p:spTgt spid="21"/>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24"/>
                                        </p:tgtEl>
                                        <p:attrNameLst>
                                          <p:attrName>style.visibility</p:attrName>
                                        </p:attrNameLst>
                                      </p:cBhvr>
                                      <p:to>
                                        <p:strVal val="visible"/>
                                      </p:to>
                                    </p:set>
                                    <p:animEffect transition="in" filter="wipe(left)">
                                      <p:cBhvr>
                                        <p:cTn id="33" dur="500"/>
                                        <p:tgtEl>
                                          <p:spTgt spid="24"/>
                                        </p:tgtEl>
                                      </p:cBhvr>
                                    </p:animEffect>
                                  </p:childTnLst>
                                </p:cTn>
                              </p:par>
                              <p:par>
                                <p:cTn id="34" presetID="22" presetClass="entr" presetSubtype="8" fill="hold" grpId="0" nodeType="withEffect">
                                  <p:stCondLst>
                                    <p:cond delay="0"/>
                                  </p:stCondLst>
                                  <p:childTnLst>
                                    <p:set>
                                      <p:cBhvr>
                                        <p:cTn id="35" dur="1" fill="hold">
                                          <p:stCondLst>
                                            <p:cond delay="0"/>
                                          </p:stCondLst>
                                        </p:cTn>
                                        <p:tgtEl>
                                          <p:spTgt spid="23"/>
                                        </p:tgtEl>
                                        <p:attrNameLst>
                                          <p:attrName>style.visibility</p:attrName>
                                        </p:attrNameLst>
                                      </p:cBhvr>
                                      <p:to>
                                        <p:strVal val="visible"/>
                                      </p:to>
                                    </p:set>
                                    <p:animEffect transition="in" filter="wipe(left)">
                                      <p:cBhvr>
                                        <p:cTn id="36" dur="500"/>
                                        <p:tgtEl>
                                          <p:spTgt spid="23"/>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nodeType="clickEffect">
                                  <p:stCondLst>
                                    <p:cond delay="0"/>
                                  </p:stCondLst>
                                  <p:childTnLst>
                                    <p:set>
                                      <p:cBhvr>
                                        <p:cTn id="40" dur="1" fill="hold">
                                          <p:stCondLst>
                                            <p:cond delay="0"/>
                                          </p:stCondLst>
                                        </p:cTn>
                                        <p:tgtEl>
                                          <p:spTgt spid="26"/>
                                        </p:tgtEl>
                                        <p:attrNameLst>
                                          <p:attrName>style.visibility</p:attrName>
                                        </p:attrNameLst>
                                      </p:cBhvr>
                                      <p:to>
                                        <p:strVal val="visible"/>
                                      </p:to>
                                    </p:set>
                                    <p:animEffect transition="in" filter="wipe(left)">
                                      <p:cBhvr>
                                        <p:cTn id="41" dur="500"/>
                                        <p:tgtEl>
                                          <p:spTgt spid="26"/>
                                        </p:tgtEl>
                                      </p:cBhvr>
                                    </p:animEffect>
                                  </p:childTnLst>
                                </p:cTn>
                              </p:par>
                              <p:par>
                                <p:cTn id="42" presetID="22" presetClass="entr" presetSubtype="8" fill="hold" grpId="0" nodeType="withEffect">
                                  <p:stCondLst>
                                    <p:cond delay="0"/>
                                  </p:stCondLst>
                                  <p:childTnLst>
                                    <p:set>
                                      <p:cBhvr>
                                        <p:cTn id="43" dur="1" fill="hold">
                                          <p:stCondLst>
                                            <p:cond delay="0"/>
                                          </p:stCondLst>
                                        </p:cTn>
                                        <p:tgtEl>
                                          <p:spTgt spid="25"/>
                                        </p:tgtEl>
                                        <p:attrNameLst>
                                          <p:attrName>style.visibility</p:attrName>
                                        </p:attrNameLst>
                                      </p:cBhvr>
                                      <p:to>
                                        <p:strVal val="visible"/>
                                      </p:to>
                                    </p:set>
                                    <p:animEffect transition="in" filter="wipe(left)">
                                      <p:cBhvr>
                                        <p:cTn id="44"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9" grpId="0" animBg="1"/>
      <p:bldP spid="21" grpId="0" animBg="1"/>
      <p:bldP spid="23" grpId="0" animBg="1"/>
      <p:bldP spid="25"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alphaModFix amt="21000"/>
          </a:blip>
          <a:stretch>
            <a:fillRect/>
          </a:stretch>
        </a:blipFill>
        <a:effectLst/>
      </p:bgPr>
    </p:bg>
    <p:spTree>
      <p:nvGrpSpPr>
        <p:cNvPr id="1" name=""/>
        <p:cNvGrpSpPr/>
        <p:nvPr/>
      </p:nvGrpSpPr>
      <p:grpSpPr>
        <a:xfrm>
          <a:off x="0" y="0"/>
          <a:ext cx="0" cy="0"/>
          <a:chOff x="0" y="0"/>
          <a:chExt cx="0" cy="0"/>
        </a:xfrm>
      </p:grpSpPr>
      <p:pic>
        <p:nvPicPr>
          <p:cNvPr id="31" name="Google Shape;90;p1">
            <a:extLst>
              <a:ext uri="{FF2B5EF4-FFF2-40B4-BE49-F238E27FC236}">
                <a16:creationId xmlns:a16="http://schemas.microsoft.com/office/drawing/2014/main" id="{E780B4BF-6DCD-84F2-D850-93F738E19507}"/>
              </a:ext>
            </a:extLst>
          </p:cNvPr>
          <p:cNvPicPr preferRelativeResize="0"/>
          <p:nvPr/>
        </p:nvPicPr>
        <p:blipFill rotWithShape="1">
          <a:blip r:embed="rId3">
            <a:alphaModFix/>
          </a:blip>
          <a:srcRect/>
          <a:stretch/>
        </p:blipFill>
        <p:spPr>
          <a:xfrm>
            <a:off x="11173491" y="171123"/>
            <a:ext cx="685296" cy="631788"/>
          </a:xfrm>
          <a:prstGeom prst="rect">
            <a:avLst/>
          </a:prstGeom>
          <a:noFill/>
          <a:ln>
            <a:noFill/>
          </a:ln>
        </p:spPr>
      </p:pic>
      <p:sp>
        <p:nvSpPr>
          <p:cNvPr id="38" name="Google Shape;217;p18">
            <a:extLst>
              <a:ext uri="{FF2B5EF4-FFF2-40B4-BE49-F238E27FC236}">
                <a16:creationId xmlns:a16="http://schemas.microsoft.com/office/drawing/2014/main" id="{22511AE5-3ADF-C984-9E17-E0700289F9BD}"/>
              </a:ext>
            </a:extLst>
          </p:cNvPr>
          <p:cNvSpPr txBox="1">
            <a:spLocks/>
          </p:cNvSpPr>
          <p:nvPr/>
        </p:nvSpPr>
        <p:spPr>
          <a:xfrm>
            <a:off x="4416341" y="171123"/>
            <a:ext cx="2365459" cy="695045"/>
          </a:xfrm>
          <a:prstGeom prst="rect">
            <a:avLst/>
          </a:prstGeom>
          <a:noFill/>
          <a:ln>
            <a:noFill/>
          </a:ln>
        </p:spPr>
        <p:txBody>
          <a:bodyPr spcFirstLastPara="1" vert="horz" wrap="square" lIns="91425" tIns="45700" rIns="91425" bIns="4570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buClr>
                <a:srgbClr val="2F5496"/>
              </a:buClr>
              <a:buSzPts val="3600"/>
              <a:buFont typeface="Arial Black"/>
              <a:buNone/>
            </a:pPr>
            <a:r>
              <a:rPr lang="en-US" sz="3600" dirty="0">
                <a:solidFill>
                  <a:srgbClr val="2F5496"/>
                </a:solidFill>
                <a:latin typeface="Arial Black"/>
                <a:ea typeface="Arial Black"/>
                <a:cs typeface="Arial Black"/>
                <a:sym typeface="Arial Black"/>
              </a:rPr>
              <a:t>DBSCAN</a:t>
            </a:r>
          </a:p>
        </p:txBody>
      </p:sp>
      <p:pic>
        <p:nvPicPr>
          <p:cNvPr id="8194" name="Picture 2">
            <a:extLst>
              <a:ext uri="{FF2B5EF4-FFF2-40B4-BE49-F238E27FC236}">
                <a16:creationId xmlns:a16="http://schemas.microsoft.com/office/drawing/2014/main" id="{63F12AEE-E786-38BF-3DA1-A0A28838C17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338" y="804863"/>
            <a:ext cx="12125325" cy="404812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D7A706F2-4F70-3267-B023-FD171FD330C0}"/>
              </a:ext>
            </a:extLst>
          </p:cNvPr>
          <p:cNvPicPr>
            <a:picLocks noChangeAspect="1"/>
          </p:cNvPicPr>
          <p:nvPr/>
        </p:nvPicPr>
        <p:blipFill>
          <a:blip r:embed="rId5"/>
          <a:stretch>
            <a:fillRect/>
          </a:stretch>
        </p:blipFill>
        <p:spPr>
          <a:xfrm>
            <a:off x="1161361" y="4819716"/>
            <a:ext cx="9869277" cy="1867161"/>
          </a:xfrm>
          <a:prstGeom prst="rect">
            <a:avLst/>
          </a:prstGeom>
        </p:spPr>
      </p:pic>
    </p:spTree>
    <p:extLst>
      <p:ext uri="{BB962C8B-B14F-4D97-AF65-F5344CB8AC3E}">
        <p14:creationId xmlns:p14="http://schemas.microsoft.com/office/powerpoint/2010/main" val="3088308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wipe(down)">
                                      <p:cBhvr>
                                        <p:cTn id="7" dur="500"/>
                                        <p:tgtEl>
                                          <p:spTgt spid="38"/>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8194"/>
                                        </p:tgtEl>
                                        <p:attrNameLst>
                                          <p:attrName>style.visibility</p:attrName>
                                        </p:attrNameLst>
                                      </p:cBhvr>
                                      <p:to>
                                        <p:strVal val="visible"/>
                                      </p:to>
                                    </p:set>
                                    <p:anim calcmode="lin" valueType="num">
                                      <p:cBhvr>
                                        <p:cTn id="12" dur="500" fill="hold"/>
                                        <p:tgtEl>
                                          <p:spTgt spid="8194"/>
                                        </p:tgtEl>
                                        <p:attrNameLst>
                                          <p:attrName>ppt_w</p:attrName>
                                        </p:attrNameLst>
                                      </p:cBhvr>
                                      <p:tavLst>
                                        <p:tav tm="0">
                                          <p:val>
                                            <p:fltVal val="0"/>
                                          </p:val>
                                        </p:tav>
                                        <p:tav tm="100000">
                                          <p:val>
                                            <p:strVal val="#ppt_w"/>
                                          </p:val>
                                        </p:tav>
                                      </p:tavLst>
                                    </p:anim>
                                    <p:anim calcmode="lin" valueType="num">
                                      <p:cBhvr>
                                        <p:cTn id="13" dur="500" fill="hold"/>
                                        <p:tgtEl>
                                          <p:spTgt spid="8194"/>
                                        </p:tgtEl>
                                        <p:attrNameLst>
                                          <p:attrName>ppt_h</p:attrName>
                                        </p:attrNameLst>
                                      </p:cBhvr>
                                      <p:tavLst>
                                        <p:tav tm="0">
                                          <p:val>
                                            <p:fltVal val="0"/>
                                          </p:val>
                                        </p:tav>
                                        <p:tav tm="100000">
                                          <p:val>
                                            <p:strVal val="#ppt_h"/>
                                          </p:val>
                                        </p:tav>
                                      </p:tavLst>
                                    </p:anim>
                                    <p:animEffect transition="in" filter="fade">
                                      <p:cBhvr>
                                        <p:cTn id="14" dur="500"/>
                                        <p:tgtEl>
                                          <p:spTgt spid="8194"/>
                                        </p:tgtEl>
                                      </p:cBhvr>
                                    </p:animEffec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Lst>
  </p:timing>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alphaModFix amt="21000"/>
          </a:blip>
          <a:stretch>
            <a:fillRect/>
          </a:stretch>
        </a:blipFill>
        <a:effectLst/>
      </p:bgPr>
    </p:bg>
    <p:spTree>
      <p:nvGrpSpPr>
        <p:cNvPr id="1" name=""/>
        <p:cNvGrpSpPr/>
        <p:nvPr/>
      </p:nvGrpSpPr>
      <p:grpSpPr>
        <a:xfrm>
          <a:off x="0" y="0"/>
          <a:ext cx="0" cy="0"/>
          <a:chOff x="0" y="0"/>
          <a:chExt cx="0" cy="0"/>
        </a:xfrm>
      </p:grpSpPr>
      <p:pic>
        <p:nvPicPr>
          <p:cNvPr id="31" name="Google Shape;90;p1">
            <a:extLst>
              <a:ext uri="{FF2B5EF4-FFF2-40B4-BE49-F238E27FC236}">
                <a16:creationId xmlns:a16="http://schemas.microsoft.com/office/drawing/2014/main" id="{E780B4BF-6DCD-84F2-D850-93F738E19507}"/>
              </a:ext>
            </a:extLst>
          </p:cNvPr>
          <p:cNvPicPr preferRelativeResize="0"/>
          <p:nvPr/>
        </p:nvPicPr>
        <p:blipFill rotWithShape="1">
          <a:blip r:embed="rId3">
            <a:alphaModFix/>
          </a:blip>
          <a:srcRect/>
          <a:stretch/>
        </p:blipFill>
        <p:spPr>
          <a:xfrm>
            <a:off x="11173491" y="171123"/>
            <a:ext cx="685296" cy="631788"/>
          </a:xfrm>
          <a:prstGeom prst="rect">
            <a:avLst/>
          </a:prstGeom>
          <a:noFill/>
          <a:ln>
            <a:noFill/>
          </a:ln>
        </p:spPr>
      </p:pic>
      <p:sp>
        <p:nvSpPr>
          <p:cNvPr id="38" name="Google Shape;217;p18">
            <a:extLst>
              <a:ext uri="{FF2B5EF4-FFF2-40B4-BE49-F238E27FC236}">
                <a16:creationId xmlns:a16="http://schemas.microsoft.com/office/drawing/2014/main" id="{22511AE5-3ADF-C984-9E17-E0700289F9BD}"/>
              </a:ext>
            </a:extLst>
          </p:cNvPr>
          <p:cNvSpPr txBox="1">
            <a:spLocks/>
          </p:cNvSpPr>
          <p:nvPr/>
        </p:nvSpPr>
        <p:spPr>
          <a:xfrm>
            <a:off x="4416341" y="171123"/>
            <a:ext cx="2365459" cy="695045"/>
          </a:xfrm>
          <a:prstGeom prst="rect">
            <a:avLst/>
          </a:prstGeom>
          <a:noFill/>
          <a:ln>
            <a:noFill/>
          </a:ln>
        </p:spPr>
        <p:txBody>
          <a:bodyPr spcFirstLastPara="1" vert="horz" wrap="square" lIns="91425" tIns="45700" rIns="91425" bIns="4570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buClr>
                <a:srgbClr val="2F5496"/>
              </a:buClr>
              <a:buSzPts val="3600"/>
              <a:buFont typeface="Arial Black"/>
              <a:buNone/>
            </a:pPr>
            <a:r>
              <a:rPr lang="en-US" sz="3600" dirty="0">
                <a:solidFill>
                  <a:srgbClr val="2F5496"/>
                </a:solidFill>
                <a:latin typeface="Arial Black"/>
                <a:ea typeface="Arial Black"/>
                <a:cs typeface="Arial Black"/>
                <a:sym typeface="Arial Black"/>
              </a:rPr>
              <a:t>DBSCAN</a:t>
            </a:r>
          </a:p>
        </p:txBody>
      </p:sp>
      <p:pic>
        <p:nvPicPr>
          <p:cNvPr id="17410" name="Picture 2">
            <a:extLst>
              <a:ext uri="{FF2B5EF4-FFF2-40B4-BE49-F238E27FC236}">
                <a16:creationId xmlns:a16="http://schemas.microsoft.com/office/drawing/2014/main" id="{850E0D43-E65F-8345-233F-ACD5507091F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7" y="802911"/>
            <a:ext cx="6097587" cy="6045564"/>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a:extLst>
              <a:ext uri="{FF2B5EF4-FFF2-40B4-BE49-F238E27FC236}">
                <a16:creationId xmlns:a16="http://schemas.microsoft.com/office/drawing/2014/main" id="{535B51B1-F099-5A3A-3375-777E49EABC56}"/>
              </a:ext>
            </a:extLst>
          </p:cNvPr>
          <p:cNvGrpSpPr/>
          <p:nvPr/>
        </p:nvGrpSpPr>
        <p:grpSpPr>
          <a:xfrm>
            <a:off x="3800472" y="895512"/>
            <a:ext cx="6076953" cy="4562394"/>
            <a:chOff x="3800472" y="895512"/>
            <a:chExt cx="6076953" cy="4562394"/>
          </a:xfrm>
        </p:grpSpPr>
        <p:sp>
          <p:nvSpPr>
            <p:cNvPr id="8" name="Google Shape;217;p18">
              <a:extLst>
                <a:ext uri="{FF2B5EF4-FFF2-40B4-BE49-F238E27FC236}">
                  <a16:creationId xmlns:a16="http://schemas.microsoft.com/office/drawing/2014/main" id="{72D07E13-0B9C-5446-8C5B-E7E556299889}"/>
                </a:ext>
              </a:extLst>
            </p:cNvPr>
            <p:cNvSpPr txBox="1">
              <a:spLocks/>
            </p:cNvSpPr>
            <p:nvPr/>
          </p:nvSpPr>
          <p:spPr>
            <a:xfrm>
              <a:off x="3895724" y="895512"/>
              <a:ext cx="5981701" cy="561948"/>
            </a:xfrm>
            <a:prstGeom prst="rect">
              <a:avLst/>
            </a:prstGeom>
            <a:noFill/>
            <a:ln>
              <a:noFill/>
            </a:ln>
          </p:spPr>
          <p:txBody>
            <a:bodyPr spcFirstLastPara="1" vert="horz" wrap="square" lIns="91425" tIns="45700" rIns="91425" bIns="4570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buClr>
                  <a:srgbClr val="2F5496"/>
                </a:buClr>
                <a:buSzPts val="3600"/>
                <a:buFont typeface="Arial Black"/>
                <a:buNone/>
              </a:pPr>
              <a:r>
                <a:rPr lang="en-US" sz="2000" dirty="0">
                  <a:solidFill>
                    <a:srgbClr val="C00000"/>
                  </a:solidFill>
                  <a:latin typeface="Arial Black"/>
                  <a:ea typeface="Arial Black"/>
                  <a:cs typeface="Arial Black"/>
                  <a:sym typeface="Arial Black"/>
                </a:rPr>
                <a:t>RECENCY</a:t>
              </a:r>
            </a:p>
          </p:txBody>
        </p:sp>
        <p:sp>
          <p:nvSpPr>
            <p:cNvPr id="9" name="Google Shape;217;p18">
              <a:extLst>
                <a:ext uri="{FF2B5EF4-FFF2-40B4-BE49-F238E27FC236}">
                  <a16:creationId xmlns:a16="http://schemas.microsoft.com/office/drawing/2014/main" id="{FE65DF9A-99A4-A42F-8C87-4C62D00B60F2}"/>
                </a:ext>
              </a:extLst>
            </p:cNvPr>
            <p:cNvSpPr txBox="1">
              <a:spLocks/>
            </p:cNvSpPr>
            <p:nvPr/>
          </p:nvSpPr>
          <p:spPr>
            <a:xfrm>
              <a:off x="3800472" y="2857554"/>
              <a:ext cx="5981701" cy="561948"/>
            </a:xfrm>
            <a:prstGeom prst="rect">
              <a:avLst/>
            </a:prstGeom>
            <a:noFill/>
            <a:ln>
              <a:noFill/>
            </a:ln>
          </p:spPr>
          <p:txBody>
            <a:bodyPr spcFirstLastPara="1" vert="horz" wrap="square" lIns="91425" tIns="45700" rIns="91425" bIns="4570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buClr>
                  <a:srgbClr val="2F5496"/>
                </a:buClr>
                <a:buSzPts val="3600"/>
                <a:buFont typeface="Arial Black"/>
                <a:buNone/>
              </a:pPr>
              <a:r>
                <a:rPr lang="en-US" sz="2000" dirty="0">
                  <a:solidFill>
                    <a:srgbClr val="C00000"/>
                  </a:solidFill>
                  <a:latin typeface="Arial Black"/>
                  <a:ea typeface="Arial Black"/>
                  <a:cs typeface="Arial Black"/>
                  <a:sym typeface="Arial Black"/>
                </a:rPr>
                <a:t>FREQUENCY</a:t>
              </a:r>
            </a:p>
          </p:txBody>
        </p:sp>
        <p:sp>
          <p:nvSpPr>
            <p:cNvPr id="10" name="Google Shape;217;p18">
              <a:extLst>
                <a:ext uri="{FF2B5EF4-FFF2-40B4-BE49-F238E27FC236}">
                  <a16:creationId xmlns:a16="http://schemas.microsoft.com/office/drawing/2014/main" id="{69516B07-6E5F-F85C-B936-1203AD1B6200}"/>
                </a:ext>
              </a:extLst>
            </p:cNvPr>
            <p:cNvSpPr txBox="1">
              <a:spLocks/>
            </p:cNvSpPr>
            <p:nvPr/>
          </p:nvSpPr>
          <p:spPr>
            <a:xfrm>
              <a:off x="3800472" y="4895958"/>
              <a:ext cx="6076953" cy="561948"/>
            </a:xfrm>
            <a:prstGeom prst="rect">
              <a:avLst/>
            </a:prstGeom>
            <a:noFill/>
            <a:ln>
              <a:noFill/>
            </a:ln>
          </p:spPr>
          <p:txBody>
            <a:bodyPr spcFirstLastPara="1" vert="horz" wrap="square" lIns="91425" tIns="45700" rIns="91425" bIns="4570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buClr>
                  <a:srgbClr val="2F5496"/>
                </a:buClr>
                <a:buSzPts val="3600"/>
                <a:buFont typeface="Arial Black"/>
                <a:buNone/>
              </a:pPr>
              <a:r>
                <a:rPr lang="en-US" sz="2000" dirty="0">
                  <a:solidFill>
                    <a:srgbClr val="C00000"/>
                  </a:solidFill>
                  <a:latin typeface="Arial Black"/>
                  <a:ea typeface="Arial Black"/>
                  <a:cs typeface="Arial Black"/>
                  <a:sym typeface="Arial Black"/>
                </a:rPr>
                <a:t>MONETARY</a:t>
              </a:r>
            </a:p>
          </p:txBody>
        </p:sp>
      </p:grpSp>
      <p:pic>
        <p:nvPicPr>
          <p:cNvPr id="6" name="Picture 5">
            <a:extLst>
              <a:ext uri="{FF2B5EF4-FFF2-40B4-BE49-F238E27FC236}">
                <a16:creationId xmlns:a16="http://schemas.microsoft.com/office/drawing/2014/main" id="{34E58146-0703-E677-06B9-7FDFF53CFB90}"/>
              </a:ext>
            </a:extLst>
          </p:cNvPr>
          <p:cNvPicPr>
            <a:picLocks noChangeAspect="1"/>
          </p:cNvPicPr>
          <p:nvPr/>
        </p:nvPicPr>
        <p:blipFill>
          <a:blip r:embed="rId5"/>
          <a:stretch>
            <a:fillRect/>
          </a:stretch>
        </p:blipFill>
        <p:spPr>
          <a:xfrm>
            <a:off x="6096000" y="895512"/>
            <a:ext cx="6015507" cy="1790950"/>
          </a:xfrm>
          <a:prstGeom prst="rect">
            <a:avLst/>
          </a:prstGeom>
        </p:spPr>
      </p:pic>
      <p:grpSp>
        <p:nvGrpSpPr>
          <p:cNvPr id="26" name="Group 25">
            <a:extLst>
              <a:ext uri="{FF2B5EF4-FFF2-40B4-BE49-F238E27FC236}">
                <a16:creationId xmlns:a16="http://schemas.microsoft.com/office/drawing/2014/main" id="{90591C7D-6048-5AAC-9A59-AA79014578AC}"/>
              </a:ext>
            </a:extLst>
          </p:cNvPr>
          <p:cNvGrpSpPr/>
          <p:nvPr/>
        </p:nvGrpSpPr>
        <p:grpSpPr>
          <a:xfrm>
            <a:off x="6473508" y="2901656"/>
            <a:ext cx="5637999" cy="2522524"/>
            <a:chOff x="6393343" y="2588729"/>
            <a:chExt cx="5637999" cy="2522524"/>
          </a:xfrm>
        </p:grpSpPr>
        <p:grpSp>
          <p:nvGrpSpPr>
            <p:cNvPr id="27" name="Group 26">
              <a:extLst>
                <a:ext uri="{FF2B5EF4-FFF2-40B4-BE49-F238E27FC236}">
                  <a16:creationId xmlns:a16="http://schemas.microsoft.com/office/drawing/2014/main" id="{81D9B4B5-D3FE-E40D-C0A0-E46F9ABCEEC9}"/>
                </a:ext>
              </a:extLst>
            </p:cNvPr>
            <p:cNvGrpSpPr/>
            <p:nvPr/>
          </p:nvGrpSpPr>
          <p:grpSpPr>
            <a:xfrm>
              <a:off x="6393343" y="2588729"/>
              <a:ext cx="5637999" cy="2522524"/>
              <a:chOff x="6393343" y="2874479"/>
              <a:chExt cx="5637999" cy="2522524"/>
            </a:xfrm>
          </p:grpSpPr>
          <p:grpSp>
            <p:nvGrpSpPr>
              <p:cNvPr id="29" name="Group 28">
                <a:extLst>
                  <a:ext uri="{FF2B5EF4-FFF2-40B4-BE49-F238E27FC236}">
                    <a16:creationId xmlns:a16="http://schemas.microsoft.com/office/drawing/2014/main" id="{CF47AF25-671A-9621-0D69-EFFD960D4892}"/>
                  </a:ext>
                </a:extLst>
              </p:cNvPr>
              <p:cNvGrpSpPr/>
              <p:nvPr/>
            </p:nvGrpSpPr>
            <p:grpSpPr>
              <a:xfrm>
                <a:off x="6393343" y="3524911"/>
                <a:ext cx="5637999" cy="1872092"/>
                <a:chOff x="6284763" y="3273211"/>
                <a:chExt cx="5637999" cy="1872092"/>
              </a:xfrm>
            </p:grpSpPr>
            <p:sp>
              <p:nvSpPr>
                <p:cNvPr id="34" name="Arrow: Chevron 33">
                  <a:extLst>
                    <a:ext uri="{FF2B5EF4-FFF2-40B4-BE49-F238E27FC236}">
                      <a16:creationId xmlns:a16="http://schemas.microsoft.com/office/drawing/2014/main" id="{13FA756C-0450-1DEA-726B-4ABC150CADC0}"/>
                    </a:ext>
                  </a:extLst>
                </p:cNvPr>
                <p:cNvSpPr/>
                <p:nvPr/>
              </p:nvSpPr>
              <p:spPr>
                <a:xfrm>
                  <a:off x="6284763" y="3972597"/>
                  <a:ext cx="2414215" cy="484632"/>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GROUP 1</a:t>
                  </a:r>
                  <a:endParaRPr lang="en-IN" sz="2000" b="1" dirty="0"/>
                </a:p>
              </p:txBody>
            </p:sp>
            <p:sp>
              <p:nvSpPr>
                <p:cNvPr id="36" name="Rectangle 35">
                  <a:extLst>
                    <a:ext uri="{FF2B5EF4-FFF2-40B4-BE49-F238E27FC236}">
                      <a16:creationId xmlns:a16="http://schemas.microsoft.com/office/drawing/2014/main" id="{8219C2EC-32FD-E1A1-6A1C-5E6D14DCD414}"/>
                    </a:ext>
                  </a:extLst>
                </p:cNvPr>
                <p:cNvSpPr/>
                <p:nvPr/>
              </p:nvSpPr>
              <p:spPr>
                <a:xfrm>
                  <a:off x="8867502" y="3986573"/>
                  <a:ext cx="3055260" cy="45668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GOOD CUSTOMERS</a:t>
                  </a:r>
                  <a:endParaRPr lang="en-IN" sz="2000" b="1" dirty="0"/>
                </a:p>
              </p:txBody>
            </p:sp>
            <p:sp>
              <p:nvSpPr>
                <p:cNvPr id="37" name="Arrow: Chevron 36">
                  <a:extLst>
                    <a:ext uri="{FF2B5EF4-FFF2-40B4-BE49-F238E27FC236}">
                      <a16:creationId xmlns:a16="http://schemas.microsoft.com/office/drawing/2014/main" id="{162B062D-086E-EA86-3992-386DDF30CEE5}"/>
                    </a:ext>
                  </a:extLst>
                </p:cNvPr>
                <p:cNvSpPr/>
                <p:nvPr/>
              </p:nvSpPr>
              <p:spPr>
                <a:xfrm>
                  <a:off x="6284763" y="4660671"/>
                  <a:ext cx="2414215" cy="484632"/>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GROUP 2</a:t>
                  </a:r>
                  <a:endParaRPr lang="en-IN" sz="2000" b="1" dirty="0"/>
                </a:p>
              </p:txBody>
            </p:sp>
            <p:sp>
              <p:nvSpPr>
                <p:cNvPr id="39" name="Rectangle 38">
                  <a:extLst>
                    <a:ext uri="{FF2B5EF4-FFF2-40B4-BE49-F238E27FC236}">
                      <a16:creationId xmlns:a16="http://schemas.microsoft.com/office/drawing/2014/main" id="{F4B819DF-C1AA-48A1-5D5B-B9A87EC3A15B}"/>
                    </a:ext>
                  </a:extLst>
                </p:cNvPr>
                <p:cNvSpPr/>
                <p:nvPr/>
              </p:nvSpPr>
              <p:spPr>
                <a:xfrm>
                  <a:off x="8867502" y="3287187"/>
                  <a:ext cx="3055260" cy="456680"/>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LOST POOR CUSTOMERS</a:t>
                  </a:r>
                  <a:endParaRPr lang="en-IN" sz="2000" b="1" dirty="0"/>
                </a:p>
              </p:txBody>
            </p:sp>
            <p:sp>
              <p:nvSpPr>
                <p:cNvPr id="40" name="Arrow: Chevron 39">
                  <a:extLst>
                    <a:ext uri="{FF2B5EF4-FFF2-40B4-BE49-F238E27FC236}">
                      <a16:creationId xmlns:a16="http://schemas.microsoft.com/office/drawing/2014/main" id="{7F7AD71D-71BD-E05B-5903-DCD048047084}"/>
                    </a:ext>
                  </a:extLst>
                </p:cNvPr>
                <p:cNvSpPr/>
                <p:nvPr/>
              </p:nvSpPr>
              <p:spPr>
                <a:xfrm>
                  <a:off x="6284763" y="3273211"/>
                  <a:ext cx="2414215" cy="484632"/>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GROUP 0</a:t>
                  </a:r>
                  <a:endParaRPr lang="en-IN" sz="2000" b="1" dirty="0"/>
                </a:p>
              </p:txBody>
            </p:sp>
          </p:grpSp>
          <p:sp>
            <p:nvSpPr>
              <p:cNvPr id="30" name="Rectangle 29">
                <a:extLst>
                  <a:ext uri="{FF2B5EF4-FFF2-40B4-BE49-F238E27FC236}">
                    <a16:creationId xmlns:a16="http://schemas.microsoft.com/office/drawing/2014/main" id="{97DFC59E-6579-C497-7BF9-2C5DEC495592}"/>
                  </a:ext>
                </a:extLst>
              </p:cNvPr>
              <p:cNvSpPr/>
              <p:nvPr/>
            </p:nvSpPr>
            <p:spPr>
              <a:xfrm>
                <a:off x="8976082" y="2888455"/>
                <a:ext cx="3055260" cy="45668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AVERAGE CUSTOMERS</a:t>
                </a:r>
                <a:endParaRPr lang="en-IN" sz="2000" b="1" dirty="0"/>
              </a:p>
            </p:txBody>
          </p:sp>
          <p:sp>
            <p:nvSpPr>
              <p:cNvPr id="32" name="Arrow: Chevron 31">
                <a:extLst>
                  <a:ext uri="{FF2B5EF4-FFF2-40B4-BE49-F238E27FC236}">
                    <a16:creationId xmlns:a16="http://schemas.microsoft.com/office/drawing/2014/main" id="{41E69995-1B13-B075-989E-3DFD7FD68095}"/>
                  </a:ext>
                </a:extLst>
              </p:cNvPr>
              <p:cNvSpPr/>
              <p:nvPr/>
            </p:nvSpPr>
            <p:spPr>
              <a:xfrm>
                <a:off x="6393343" y="2874479"/>
                <a:ext cx="2414215" cy="484632"/>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GROUP -1</a:t>
                </a:r>
                <a:endParaRPr lang="en-IN" sz="2000" b="1" dirty="0"/>
              </a:p>
            </p:txBody>
          </p:sp>
        </p:grpSp>
        <p:sp>
          <p:nvSpPr>
            <p:cNvPr id="28" name="Rectangle 27">
              <a:extLst>
                <a:ext uri="{FF2B5EF4-FFF2-40B4-BE49-F238E27FC236}">
                  <a16:creationId xmlns:a16="http://schemas.microsoft.com/office/drawing/2014/main" id="{73B4963B-7AAA-2B58-FF03-B3389715BD1E}"/>
                </a:ext>
              </a:extLst>
            </p:cNvPr>
            <p:cNvSpPr/>
            <p:nvPr/>
          </p:nvSpPr>
          <p:spPr>
            <a:xfrm>
              <a:off x="8976082" y="4642139"/>
              <a:ext cx="3055260" cy="45668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LOSING LOYAL CUSTOMERS</a:t>
              </a:r>
              <a:endParaRPr lang="en-IN" sz="2000" b="1" dirty="0"/>
            </a:p>
          </p:txBody>
        </p:sp>
      </p:grpSp>
    </p:spTree>
    <p:extLst>
      <p:ext uri="{BB962C8B-B14F-4D97-AF65-F5344CB8AC3E}">
        <p14:creationId xmlns:p14="http://schemas.microsoft.com/office/powerpoint/2010/main" val="2289045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7410"/>
                                        </p:tgtEl>
                                        <p:attrNameLst>
                                          <p:attrName>style.visibility</p:attrName>
                                        </p:attrNameLst>
                                      </p:cBhvr>
                                      <p:to>
                                        <p:strVal val="visible"/>
                                      </p:to>
                                    </p:set>
                                    <p:anim calcmode="lin" valueType="num">
                                      <p:cBhvr>
                                        <p:cTn id="7" dur="500" fill="hold"/>
                                        <p:tgtEl>
                                          <p:spTgt spid="17410"/>
                                        </p:tgtEl>
                                        <p:attrNameLst>
                                          <p:attrName>ppt_w</p:attrName>
                                        </p:attrNameLst>
                                      </p:cBhvr>
                                      <p:tavLst>
                                        <p:tav tm="0">
                                          <p:val>
                                            <p:fltVal val="0"/>
                                          </p:val>
                                        </p:tav>
                                        <p:tav tm="100000">
                                          <p:val>
                                            <p:strVal val="#ppt_w"/>
                                          </p:val>
                                        </p:tav>
                                      </p:tavLst>
                                    </p:anim>
                                    <p:anim calcmode="lin" valueType="num">
                                      <p:cBhvr>
                                        <p:cTn id="8" dur="500" fill="hold"/>
                                        <p:tgtEl>
                                          <p:spTgt spid="17410"/>
                                        </p:tgtEl>
                                        <p:attrNameLst>
                                          <p:attrName>ppt_h</p:attrName>
                                        </p:attrNameLst>
                                      </p:cBhvr>
                                      <p:tavLst>
                                        <p:tav tm="0">
                                          <p:val>
                                            <p:fltVal val="0"/>
                                          </p:val>
                                        </p:tav>
                                        <p:tav tm="100000">
                                          <p:val>
                                            <p:strVal val="#ppt_h"/>
                                          </p:val>
                                        </p:tav>
                                      </p:tavLst>
                                    </p:anim>
                                    <p:animEffect transition="in" filter="fade">
                                      <p:cBhvr>
                                        <p:cTn id="9" dur="500"/>
                                        <p:tgtEl>
                                          <p:spTgt spid="17410"/>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 calcmode="lin" valueType="num">
                                      <p:cBhvr>
                                        <p:cTn id="14" dur="500" fill="hold"/>
                                        <p:tgtEl>
                                          <p:spTgt spid="6"/>
                                        </p:tgtEl>
                                        <p:attrNameLst>
                                          <p:attrName>ppt_w</p:attrName>
                                        </p:attrNameLst>
                                      </p:cBhvr>
                                      <p:tavLst>
                                        <p:tav tm="0">
                                          <p:val>
                                            <p:fltVal val="0"/>
                                          </p:val>
                                        </p:tav>
                                        <p:tav tm="100000">
                                          <p:val>
                                            <p:strVal val="#ppt_w"/>
                                          </p:val>
                                        </p:tav>
                                      </p:tavLst>
                                    </p:anim>
                                    <p:anim calcmode="lin" valueType="num">
                                      <p:cBhvr>
                                        <p:cTn id="15" dur="500" fill="hold"/>
                                        <p:tgtEl>
                                          <p:spTgt spid="6"/>
                                        </p:tgtEl>
                                        <p:attrNameLst>
                                          <p:attrName>ppt_h</p:attrName>
                                        </p:attrNameLst>
                                      </p:cBhvr>
                                      <p:tavLst>
                                        <p:tav tm="0">
                                          <p:val>
                                            <p:fltVal val="0"/>
                                          </p:val>
                                        </p:tav>
                                        <p:tav tm="100000">
                                          <p:val>
                                            <p:strVal val="#ppt_h"/>
                                          </p:val>
                                        </p:tav>
                                      </p:tavLst>
                                    </p:anim>
                                    <p:animEffect transition="in" filter="fade">
                                      <p:cBhvr>
                                        <p:cTn id="16" dur="5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26"/>
                                        </p:tgtEl>
                                        <p:attrNameLst>
                                          <p:attrName>style.visibility</p:attrName>
                                        </p:attrNameLst>
                                      </p:cBhvr>
                                      <p:to>
                                        <p:strVal val="visible"/>
                                      </p:to>
                                    </p:set>
                                    <p:animEffect transition="in" filter="fade">
                                      <p:cBhvr>
                                        <p:cTn id="21" dur="1000"/>
                                        <p:tgtEl>
                                          <p:spTgt spid="26"/>
                                        </p:tgtEl>
                                      </p:cBhvr>
                                    </p:animEffect>
                                    <p:anim calcmode="lin" valueType="num">
                                      <p:cBhvr>
                                        <p:cTn id="22" dur="1000" fill="hold"/>
                                        <p:tgtEl>
                                          <p:spTgt spid="26"/>
                                        </p:tgtEl>
                                        <p:attrNameLst>
                                          <p:attrName>ppt_x</p:attrName>
                                        </p:attrNameLst>
                                      </p:cBhvr>
                                      <p:tavLst>
                                        <p:tav tm="0">
                                          <p:val>
                                            <p:strVal val="#ppt_x"/>
                                          </p:val>
                                        </p:tav>
                                        <p:tav tm="100000">
                                          <p:val>
                                            <p:strVal val="#ppt_x"/>
                                          </p:val>
                                        </p:tav>
                                      </p:tavLst>
                                    </p:anim>
                                    <p:anim calcmode="lin" valueType="num">
                                      <p:cBhvr>
                                        <p:cTn id="23"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alphaModFix amt="21000"/>
          </a:blip>
          <a:stretch>
            <a:fillRect/>
          </a:stretch>
        </a:blipFill>
        <a:effectLst/>
      </p:bgPr>
    </p:bg>
    <p:spTree>
      <p:nvGrpSpPr>
        <p:cNvPr id="1" name=""/>
        <p:cNvGrpSpPr/>
        <p:nvPr/>
      </p:nvGrpSpPr>
      <p:grpSpPr>
        <a:xfrm>
          <a:off x="0" y="0"/>
          <a:ext cx="0" cy="0"/>
          <a:chOff x="0" y="0"/>
          <a:chExt cx="0" cy="0"/>
        </a:xfrm>
      </p:grpSpPr>
      <p:sp>
        <p:nvSpPr>
          <p:cNvPr id="38" name="Google Shape;217;p18">
            <a:extLst>
              <a:ext uri="{FF2B5EF4-FFF2-40B4-BE49-F238E27FC236}">
                <a16:creationId xmlns:a16="http://schemas.microsoft.com/office/drawing/2014/main" id="{22511AE5-3ADF-C984-9E17-E0700289F9BD}"/>
              </a:ext>
            </a:extLst>
          </p:cNvPr>
          <p:cNvSpPr txBox="1">
            <a:spLocks/>
          </p:cNvSpPr>
          <p:nvPr/>
        </p:nvSpPr>
        <p:spPr>
          <a:xfrm>
            <a:off x="4416341" y="171123"/>
            <a:ext cx="3956134" cy="695045"/>
          </a:xfrm>
          <a:prstGeom prst="rect">
            <a:avLst/>
          </a:prstGeom>
          <a:noFill/>
          <a:ln>
            <a:noFill/>
          </a:ln>
        </p:spPr>
        <p:txBody>
          <a:bodyPr spcFirstLastPara="1" vert="horz" wrap="square" lIns="91425" tIns="45700" rIns="91425" bIns="4570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buClr>
                <a:srgbClr val="2F5496"/>
              </a:buClr>
              <a:buSzPts val="3600"/>
              <a:buFont typeface="Arial Black"/>
              <a:buNone/>
            </a:pPr>
            <a:r>
              <a:rPr lang="en-US" sz="3600" dirty="0">
                <a:solidFill>
                  <a:srgbClr val="2F5496"/>
                </a:solidFill>
                <a:latin typeface="Arial Black"/>
                <a:ea typeface="Arial Black"/>
                <a:cs typeface="Arial Black"/>
                <a:sym typeface="Arial Black"/>
              </a:rPr>
              <a:t>SUMMARY</a:t>
            </a:r>
          </a:p>
        </p:txBody>
      </p:sp>
      <p:pic>
        <p:nvPicPr>
          <p:cNvPr id="26" name="Picture 25">
            <a:extLst>
              <a:ext uri="{FF2B5EF4-FFF2-40B4-BE49-F238E27FC236}">
                <a16:creationId xmlns:a16="http://schemas.microsoft.com/office/drawing/2014/main" id="{70A4478B-422E-6C95-73DF-3989E8BEF947}"/>
              </a:ext>
            </a:extLst>
          </p:cNvPr>
          <p:cNvPicPr>
            <a:picLocks noChangeAspect="1"/>
          </p:cNvPicPr>
          <p:nvPr/>
        </p:nvPicPr>
        <p:blipFill>
          <a:blip r:embed="rId3"/>
          <a:stretch>
            <a:fillRect/>
          </a:stretch>
        </p:blipFill>
        <p:spPr>
          <a:xfrm>
            <a:off x="303328" y="1009986"/>
            <a:ext cx="11585343" cy="1063109"/>
          </a:xfrm>
          <a:prstGeom prst="rect">
            <a:avLst/>
          </a:prstGeom>
        </p:spPr>
      </p:pic>
      <p:sp>
        <p:nvSpPr>
          <p:cNvPr id="29" name="Rectangle 28">
            <a:extLst>
              <a:ext uri="{FF2B5EF4-FFF2-40B4-BE49-F238E27FC236}">
                <a16:creationId xmlns:a16="http://schemas.microsoft.com/office/drawing/2014/main" id="{226BAA06-AE28-BA00-635E-E3EE2CD0AD5F}"/>
              </a:ext>
            </a:extLst>
          </p:cNvPr>
          <p:cNvSpPr/>
          <p:nvPr/>
        </p:nvSpPr>
        <p:spPr>
          <a:xfrm>
            <a:off x="303327" y="2216912"/>
            <a:ext cx="11585343" cy="37647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
            </a:pPr>
            <a:r>
              <a:rPr lang="en-US" dirty="0"/>
              <a:t>We started with a simple binning and quantile based simple segmentation model first then moved to more complex models because simple implementation helps having a first glance at the data and know where/how to exploit it better.</a:t>
            </a:r>
          </a:p>
          <a:p>
            <a:pPr marL="285750" indent="-285750">
              <a:buFont typeface="Wingdings" panose="05000000000000000000" pitchFamily="2" charset="2"/>
              <a:buChar char="§"/>
            </a:pPr>
            <a:r>
              <a:rPr lang="en-US" dirty="0"/>
              <a:t>Then we moved to k-means clustering and visualized the results with different number of clusters. As we know there is no assurance that k-means will lead to the global best solution. We moved forward and tried Hierarchical Clustering and DBSCAN </a:t>
            </a:r>
            <a:r>
              <a:rPr lang="en-US" dirty="0" err="1"/>
              <a:t>clusterer</a:t>
            </a:r>
            <a:r>
              <a:rPr lang="en-US" dirty="0"/>
              <a:t> as well.</a:t>
            </a:r>
          </a:p>
          <a:p>
            <a:pPr marL="285750" indent="-285750">
              <a:buFont typeface="Wingdings" panose="05000000000000000000" pitchFamily="2" charset="2"/>
              <a:buChar char="§"/>
            </a:pPr>
            <a:r>
              <a:rPr lang="en-US" dirty="0"/>
              <a:t>We created several useful clusters of customers on the basis of different metrics and methods to </a:t>
            </a:r>
            <a:r>
              <a:rPr lang="en-US" dirty="0" err="1"/>
              <a:t>cateorize</a:t>
            </a:r>
            <a:r>
              <a:rPr lang="en-US" dirty="0"/>
              <a:t> the customers on the basis of their behavioral attributes to define their </a:t>
            </a:r>
            <a:r>
              <a:rPr lang="en-US" dirty="0" err="1"/>
              <a:t>valuability</a:t>
            </a:r>
            <a:r>
              <a:rPr lang="en-US" dirty="0"/>
              <a:t>, loyalty, profitability etc. for the business. Though significantly separated clusters are not visible in the plots, but the clusters obtained is fairly valid and useful as per the algorithms and the statistics extracted from the data.</a:t>
            </a:r>
          </a:p>
          <a:p>
            <a:pPr marL="285750" indent="-285750">
              <a:buFont typeface="Wingdings" panose="05000000000000000000" pitchFamily="2" charset="2"/>
              <a:buChar char="§"/>
            </a:pPr>
            <a:r>
              <a:rPr lang="en-US" dirty="0"/>
              <a:t>Segments depends on how the business plans to use the results, and the level of granularity they want to see in the clusters. Keeping these points in view we clustered the major segments based on our understanding as per different criteria as shown in the summary dataframe.</a:t>
            </a:r>
          </a:p>
        </p:txBody>
      </p:sp>
    </p:spTree>
    <p:extLst>
      <p:ext uri="{BB962C8B-B14F-4D97-AF65-F5344CB8AC3E}">
        <p14:creationId xmlns:p14="http://schemas.microsoft.com/office/powerpoint/2010/main" val="2095687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1000"/>
                                        <p:tgtEl>
                                          <p:spTgt spid="29"/>
                                        </p:tgtEl>
                                      </p:cBhvr>
                                    </p:animEffect>
                                    <p:anim calcmode="lin" valueType="num">
                                      <p:cBhvr>
                                        <p:cTn id="8" dur="1000" fill="hold"/>
                                        <p:tgtEl>
                                          <p:spTgt spid="29"/>
                                        </p:tgtEl>
                                        <p:attrNameLst>
                                          <p:attrName>ppt_x</p:attrName>
                                        </p:attrNameLst>
                                      </p:cBhvr>
                                      <p:tavLst>
                                        <p:tav tm="0">
                                          <p:val>
                                            <p:strVal val="#ppt_x"/>
                                          </p:val>
                                        </p:tav>
                                        <p:tav tm="100000">
                                          <p:val>
                                            <p:strVal val="#ppt_x"/>
                                          </p:val>
                                        </p:tav>
                                      </p:tavLst>
                                    </p:anim>
                                    <p:anim calcmode="lin" valueType="num">
                                      <p:cBhvr>
                                        <p:cTn id="9"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6"/>
                                        </p:tgtEl>
                                        <p:attrNameLst>
                                          <p:attrName>style.visibility</p:attrName>
                                        </p:attrNameLst>
                                      </p:cBhvr>
                                      <p:to>
                                        <p:strVal val="visible"/>
                                      </p:to>
                                    </p:set>
                                    <p:animEffect transition="in" filter="fade">
                                      <p:cBhvr>
                                        <p:cTn id="14" dur="1000"/>
                                        <p:tgtEl>
                                          <p:spTgt spid="26"/>
                                        </p:tgtEl>
                                      </p:cBhvr>
                                    </p:animEffect>
                                    <p:anim calcmode="lin" valueType="num">
                                      <p:cBhvr>
                                        <p:cTn id="15" dur="1000" fill="hold"/>
                                        <p:tgtEl>
                                          <p:spTgt spid="26"/>
                                        </p:tgtEl>
                                        <p:attrNameLst>
                                          <p:attrName>ppt_x</p:attrName>
                                        </p:attrNameLst>
                                      </p:cBhvr>
                                      <p:tavLst>
                                        <p:tav tm="0">
                                          <p:val>
                                            <p:strVal val="#ppt_x"/>
                                          </p:val>
                                        </p:tav>
                                        <p:tav tm="100000">
                                          <p:val>
                                            <p:strVal val="#ppt_x"/>
                                          </p:val>
                                        </p:tav>
                                      </p:tavLst>
                                    </p:anim>
                                    <p:anim calcmode="lin" valueType="num">
                                      <p:cBhvr>
                                        <p:cTn id="16"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000"/>
            <a:lum/>
          </a:blip>
          <a:srcRect/>
          <a:stretch>
            <a:fillRect t="-39000" b="-39000"/>
          </a:stretch>
        </a:blipFill>
        <a:effectLst/>
      </p:bgPr>
    </p:bg>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B8220A15-33E5-D5C4-F486-C2A8EE4EC905}"/>
              </a:ext>
            </a:extLst>
          </p:cNvPr>
          <p:cNvSpPr txBox="1"/>
          <p:nvPr/>
        </p:nvSpPr>
        <p:spPr>
          <a:xfrm>
            <a:off x="0" y="368439"/>
            <a:ext cx="12191999" cy="707886"/>
          </a:xfrm>
          <a:prstGeom prst="rect">
            <a:avLst/>
          </a:prstGeom>
          <a:solidFill>
            <a:schemeClr val="accent5">
              <a:lumMod val="50000"/>
            </a:schemeClr>
          </a:solidFill>
        </p:spPr>
        <p:txBody>
          <a:bodyPr wrap="square" rtlCol="0">
            <a:spAutoFit/>
          </a:bodyPr>
          <a:lstStyle/>
          <a:p>
            <a:pPr algn="ctr">
              <a:spcBef>
                <a:spcPts val="0"/>
              </a:spcBef>
              <a:buClr>
                <a:srgbClr val="2F5496"/>
              </a:buClr>
              <a:buSzPts val="3600"/>
              <a:buFont typeface="Arial Black"/>
              <a:buNone/>
            </a:pPr>
            <a:r>
              <a:rPr lang="en-US" sz="4000" b="1" dirty="0">
                <a:solidFill>
                  <a:schemeClr val="bg1"/>
                </a:solidFill>
                <a:latin typeface="Arial Black"/>
                <a:ea typeface="Arial Black"/>
                <a:cs typeface="Arial Black"/>
                <a:sym typeface="Arial Black"/>
              </a:rPr>
              <a:t>FINAL CONCLUSION</a:t>
            </a:r>
          </a:p>
        </p:txBody>
      </p:sp>
      <p:sp>
        <p:nvSpPr>
          <p:cNvPr id="21" name="TextBox 20">
            <a:extLst>
              <a:ext uri="{FF2B5EF4-FFF2-40B4-BE49-F238E27FC236}">
                <a16:creationId xmlns:a16="http://schemas.microsoft.com/office/drawing/2014/main" id="{648EC755-18FB-4693-AB6A-9570BC3E913D}"/>
              </a:ext>
            </a:extLst>
          </p:cNvPr>
          <p:cNvSpPr txBox="1"/>
          <p:nvPr/>
        </p:nvSpPr>
        <p:spPr>
          <a:xfrm>
            <a:off x="2" y="1189393"/>
            <a:ext cx="12191998" cy="523220"/>
          </a:xfrm>
          <a:prstGeom prst="rect">
            <a:avLst/>
          </a:prstGeom>
          <a:solidFill>
            <a:schemeClr val="accent5">
              <a:lumMod val="50000"/>
            </a:schemeClr>
          </a:solidFill>
        </p:spPr>
        <p:txBody>
          <a:bodyPr wrap="square" rtlCol="0">
            <a:spAutoFit/>
          </a:bodyPr>
          <a:lstStyle/>
          <a:p>
            <a:pPr algn="ctr"/>
            <a:r>
              <a:rPr lang="en-US" sz="2800" b="1" i="0" dirty="0">
                <a:solidFill>
                  <a:schemeClr val="bg1"/>
                </a:solidFill>
                <a:effectLst/>
                <a:latin typeface="Roboto" panose="02000000000000000000" pitchFamily="2" charset="0"/>
              </a:rPr>
              <a:t>CUSTOMER SEGMENTS OBTAINED FROM CLUSTERING ANALYSIS</a:t>
            </a:r>
          </a:p>
        </p:txBody>
      </p:sp>
      <p:pic>
        <p:nvPicPr>
          <p:cNvPr id="3" name="Picture 2">
            <a:extLst>
              <a:ext uri="{FF2B5EF4-FFF2-40B4-BE49-F238E27FC236}">
                <a16:creationId xmlns:a16="http://schemas.microsoft.com/office/drawing/2014/main" id="{61822B80-C2D5-ED58-1192-AA7EAEBA1F26}"/>
              </a:ext>
            </a:extLst>
          </p:cNvPr>
          <p:cNvPicPr>
            <a:picLocks noChangeAspect="1"/>
          </p:cNvPicPr>
          <p:nvPr/>
        </p:nvPicPr>
        <p:blipFill>
          <a:blip r:embed="rId3"/>
          <a:stretch>
            <a:fillRect/>
          </a:stretch>
        </p:blipFill>
        <p:spPr>
          <a:xfrm>
            <a:off x="758092" y="1825682"/>
            <a:ext cx="10777416" cy="4504780"/>
          </a:xfrm>
          <a:prstGeom prst="rect">
            <a:avLst/>
          </a:prstGeom>
        </p:spPr>
      </p:pic>
    </p:spTree>
    <p:extLst>
      <p:ext uri="{BB962C8B-B14F-4D97-AF65-F5344CB8AC3E}">
        <p14:creationId xmlns:p14="http://schemas.microsoft.com/office/powerpoint/2010/main" val="406434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p:cTn id="7" dur="500" fill="hold"/>
                                        <p:tgtEl>
                                          <p:spTgt spid="20"/>
                                        </p:tgtEl>
                                        <p:attrNameLst>
                                          <p:attrName>ppt_w</p:attrName>
                                        </p:attrNameLst>
                                      </p:cBhvr>
                                      <p:tavLst>
                                        <p:tav tm="0">
                                          <p:val>
                                            <p:fltVal val="0"/>
                                          </p:val>
                                        </p:tav>
                                        <p:tav tm="100000">
                                          <p:val>
                                            <p:strVal val="#ppt_w"/>
                                          </p:val>
                                        </p:tav>
                                      </p:tavLst>
                                    </p:anim>
                                    <p:anim calcmode="lin" valueType="num">
                                      <p:cBhvr>
                                        <p:cTn id="8" dur="500" fill="hold"/>
                                        <p:tgtEl>
                                          <p:spTgt spid="20"/>
                                        </p:tgtEl>
                                        <p:attrNameLst>
                                          <p:attrName>ppt_h</p:attrName>
                                        </p:attrNameLst>
                                      </p:cBhvr>
                                      <p:tavLst>
                                        <p:tav tm="0">
                                          <p:val>
                                            <p:fltVal val="0"/>
                                          </p:val>
                                        </p:tav>
                                        <p:tav tm="100000">
                                          <p:val>
                                            <p:strVal val="#ppt_h"/>
                                          </p:val>
                                        </p:tav>
                                      </p:tavLst>
                                    </p:anim>
                                    <p:animEffect transition="in" filter="fade">
                                      <p:cBhvr>
                                        <p:cTn id="9" dur="500"/>
                                        <p:tgtEl>
                                          <p:spTgt spid="20"/>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21"/>
                                        </p:tgtEl>
                                        <p:attrNameLst>
                                          <p:attrName>style.visibility</p:attrName>
                                        </p:attrNameLst>
                                      </p:cBhvr>
                                      <p:to>
                                        <p:strVal val="visible"/>
                                      </p:to>
                                    </p:set>
                                    <p:anim calcmode="lin" valueType="num">
                                      <p:cBhvr>
                                        <p:cTn id="14" dur="500" fill="hold"/>
                                        <p:tgtEl>
                                          <p:spTgt spid="21"/>
                                        </p:tgtEl>
                                        <p:attrNameLst>
                                          <p:attrName>ppt_w</p:attrName>
                                        </p:attrNameLst>
                                      </p:cBhvr>
                                      <p:tavLst>
                                        <p:tav tm="0">
                                          <p:val>
                                            <p:fltVal val="0"/>
                                          </p:val>
                                        </p:tav>
                                        <p:tav tm="100000">
                                          <p:val>
                                            <p:strVal val="#ppt_w"/>
                                          </p:val>
                                        </p:tav>
                                      </p:tavLst>
                                    </p:anim>
                                    <p:anim calcmode="lin" valueType="num">
                                      <p:cBhvr>
                                        <p:cTn id="15" dur="500" fill="hold"/>
                                        <p:tgtEl>
                                          <p:spTgt spid="21"/>
                                        </p:tgtEl>
                                        <p:attrNameLst>
                                          <p:attrName>ppt_h</p:attrName>
                                        </p:attrNameLst>
                                      </p:cBhvr>
                                      <p:tavLst>
                                        <p:tav tm="0">
                                          <p:val>
                                            <p:fltVal val="0"/>
                                          </p:val>
                                        </p:tav>
                                        <p:tav tm="100000">
                                          <p:val>
                                            <p:strVal val="#ppt_h"/>
                                          </p:val>
                                        </p:tav>
                                      </p:tavLst>
                                    </p:anim>
                                    <p:animEffect transition="in" filter="fade">
                                      <p:cBhvr>
                                        <p:cTn id="16"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8000"/>
            <a:lum/>
          </a:blip>
          <a:srcRect/>
          <a:stretch>
            <a:fillRect t="-9000" b="-9000"/>
          </a:stretch>
        </a:blipFill>
        <a:effectLst/>
      </p:bgPr>
    </p:bg>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E8BC1DE7-9D9B-761F-4650-008E05CDB1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91821" y="3712035"/>
            <a:ext cx="6366966" cy="2946293"/>
          </a:xfrm>
          <a:prstGeom prst="rect">
            <a:avLst/>
          </a:prstGeom>
        </p:spPr>
      </p:pic>
      <p:pic>
        <p:nvPicPr>
          <p:cNvPr id="26" name="Picture 25">
            <a:extLst>
              <a:ext uri="{FF2B5EF4-FFF2-40B4-BE49-F238E27FC236}">
                <a16:creationId xmlns:a16="http://schemas.microsoft.com/office/drawing/2014/main" id="{D091AE19-E45D-5521-0CE3-B2343648FB2F}"/>
              </a:ext>
            </a:extLst>
          </p:cNvPr>
          <p:cNvPicPr>
            <a:picLocks noChangeAspect="1"/>
          </p:cNvPicPr>
          <p:nvPr/>
        </p:nvPicPr>
        <p:blipFill rotWithShape="1">
          <a:blip r:embed="rId4">
            <a:extLst>
              <a:ext uri="{28A0092B-C50C-407E-A947-70E740481C1C}">
                <a14:useLocalDpi xmlns:a14="http://schemas.microsoft.com/office/drawing/2010/main" val="0"/>
              </a:ext>
            </a:extLst>
          </a:blip>
          <a:srcRect t="7698"/>
          <a:stretch/>
        </p:blipFill>
        <p:spPr>
          <a:xfrm>
            <a:off x="5347775" y="1038224"/>
            <a:ext cx="6518827" cy="2618709"/>
          </a:xfrm>
          <a:prstGeom prst="rect">
            <a:avLst/>
          </a:prstGeom>
        </p:spPr>
      </p:pic>
      <p:pic>
        <p:nvPicPr>
          <p:cNvPr id="28" name="Picture 27">
            <a:extLst>
              <a:ext uri="{FF2B5EF4-FFF2-40B4-BE49-F238E27FC236}">
                <a16:creationId xmlns:a16="http://schemas.microsoft.com/office/drawing/2014/main" id="{8CB626B1-B87C-B87B-B508-5D536FE9CE87}"/>
              </a:ext>
            </a:extLst>
          </p:cNvPr>
          <p:cNvPicPr>
            <a:picLocks noChangeAspect="1"/>
          </p:cNvPicPr>
          <p:nvPr/>
        </p:nvPicPr>
        <p:blipFill rotWithShape="1">
          <a:blip r:embed="rId5">
            <a:extLst>
              <a:ext uri="{28A0092B-C50C-407E-A947-70E740481C1C}">
                <a14:useLocalDpi xmlns:a14="http://schemas.microsoft.com/office/drawing/2010/main" val="0"/>
              </a:ext>
            </a:extLst>
          </a:blip>
          <a:srcRect t="8931" b="3764"/>
          <a:stretch/>
        </p:blipFill>
        <p:spPr>
          <a:xfrm>
            <a:off x="219075" y="1038225"/>
            <a:ext cx="5120883" cy="2732327"/>
          </a:xfrm>
          <a:prstGeom prst="rect">
            <a:avLst/>
          </a:prstGeom>
        </p:spPr>
      </p:pic>
      <p:pic>
        <p:nvPicPr>
          <p:cNvPr id="30" name="Picture 29">
            <a:extLst>
              <a:ext uri="{FF2B5EF4-FFF2-40B4-BE49-F238E27FC236}">
                <a16:creationId xmlns:a16="http://schemas.microsoft.com/office/drawing/2014/main" id="{BA49C3C8-0E4A-A054-0603-91810997586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4399" y="3712034"/>
            <a:ext cx="5215559" cy="3030425"/>
          </a:xfrm>
          <a:prstGeom prst="rect">
            <a:avLst/>
          </a:prstGeom>
        </p:spPr>
      </p:pic>
      <p:pic>
        <p:nvPicPr>
          <p:cNvPr id="31" name="Google Shape;90;p1">
            <a:extLst>
              <a:ext uri="{FF2B5EF4-FFF2-40B4-BE49-F238E27FC236}">
                <a16:creationId xmlns:a16="http://schemas.microsoft.com/office/drawing/2014/main" id="{5242D2E5-6910-950A-4DD0-8BEFD87A19B3}"/>
              </a:ext>
            </a:extLst>
          </p:cNvPr>
          <p:cNvPicPr preferRelativeResize="0"/>
          <p:nvPr/>
        </p:nvPicPr>
        <p:blipFill rotWithShape="1">
          <a:blip r:embed="rId7">
            <a:alphaModFix/>
          </a:blip>
          <a:srcRect/>
          <a:stretch/>
        </p:blipFill>
        <p:spPr>
          <a:xfrm>
            <a:off x="11173491" y="171123"/>
            <a:ext cx="685296" cy="631788"/>
          </a:xfrm>
          <a:prstGeom prst="rect">
            <a:avLst/>
          </a:prstGeom>
          <a:noFill/>
          <a:ln>
            <a:noFill/>
          </a:ln>
        </p:spPr>
      </p:pic>
      <p:sp>
        <p:nvSpPr>
          <p:cNvPr id="9" name="Google Shape;145;p9">
            <a:extLst>
              <a:ext uri="{FF2B5EF4-FFF2-40B4-BE49-F238E27FC236}">
                <a16:creationId xmlns:a16="http://schemas.microsoft.com/office/drawing/2014/main" id="{76F3FBCD-F321-68AD-4D50-0CB67BD8E2FA}"/>
              </a:ext>
            </a:extLst>
          </p:cNvPr>
          <p:cNvSpPr txBox="1">
            <a:spLocks/>
          </p:cNvSpPr>
          <p:nvPr/>
        </p:nvSpPr>
        <p:spPr>
          <a:xfrm>
            <a:off x="-123826" y="115541"/>
            <a:ext cx="7305675" cy="695045"/>
          </a:xfrm>
          <a:prstGeom prst="rect">
            <a:avLst/>
          </a:prstGeom>
          <a:noFill/>
          <a:ln>
            <a:noFill/>
          </a:ln>
        </p:spPr>
        <p:txBody>
          <a:bodyPr spcFirstLastPara="1" vert="horz" wrap="square" lIns="91425" tIns="45700" rIns="91425" bIns="4570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0"/>
              </a:spcBef>
              <a:buClr>
                <a:srgbClr val="2F5496"/>
              </a:buClr>
              <a:buSzPts val="3600"/>
              <a:buFont typeface="Arial Black"/>
              <a:buNone/>
            </a:pPr>
            <a:r>
              <a:rPr lang="en-US" sz="3600" dirty="0">
                <a:solidFill>
                  <a:srgbClr val="2F5496"/>
                </a:solidFill>
                <a:latin typeface="Arial Black"/>
                <a:ea typeface="Arial Black"/>
                <a:cs typeface="Arial Black"/>
                <a:sym typeface="Arial Black"/>
              </a:rPr>
              <a:t>MOST FREQUENT VALUES</a:t>
            </a:r>
          </a:p>
        </p:txBody>
      </p:sp>
    </p:spTree>
    <p:extLst>
      <p:ext uri="{BB962C8B-B14F-4D97-AF65-F5344CB8AC3E}">
        <p14:creationId xmlns:p14="http://schemas.microsoft.com/office/powerpoint/2010/main" val="2552056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24"/>
                                        </p:tgtEl>
                                        <p:attrNameLst>
                                          <p:attrName>style.visibility</p:attrName>
                                        </p:attrNameLst>
                                      </p:cBhvr>
                                      <p:to>
                                        <p:strVal val="visible"/>
                                      </p:to>
                                    </p:set>
                                    <p:anim calcmode="lin" valueType="num">
                                      <p:cBhvr>
                                        <p:cTn id="12" dur="500" fill="hold"/>
                                        <p:tgtEl>
                                          <p:spTgt spid="24"/>
                                        </p:tgtEl>
                                        <p:attrNameLst>
                                          <p:attrName>ppt_w</p:attrName>
                                        </p:attrNameLst>
                                      </p:cBhvr>
                                      <p:tavLst>
                                        <p:tav tm="0">
                                          <p:val>
                                            <p:fltVal val="0"/>
                                          </p:val>
                                        </p:tav>
                                        <p:tav tm="100000">
                                          <p:val>
                                            <p:strVal val="#ppt_w"/>
                                          </p:val>
                                        </p:tav>
                                      </p:tavLst>
                                    </p:anim>
                                    <p:anim calcmode="lin" valueType="num">
                                      <p:cBhvr>
                                        <p:cTn id="13" dur="500" fill="hold"/>
                                        <p:tgtEl>
                                          <p:spTgt spid="24"/>
                                        </p:tgtEl>
                                        <p:attrNameLst>
                                          <p:attrName>ppt_h</p:attrName>
                                        </p:attrNameLst>
                                      </p:cBhvr>
                                      <p:tavLst>
                                        <p:tav tm="0">
                                          <p:val>
                                            <p:fltVal val="0"/>
                                          </p:val>
                                        </p:tav>
                                        <p:tav tm="100000">
                                          <p:val>
                                            <p:strVal val="#ppt_h"/>
                                          </p:val>
                                        </p:tav>
                                      </p:tavLst>
                                    </p:anim>
                                    <p:animEffect transition="in" filter="fade">
                                      <p:cBhvr>
                                        <p:cTn id="14" dur="500"/>
                                        <p:tgtEl>
                                          <p:spTgt spid="24"/>
                                        </p:tgtEl>
                                      </p:cBhvr>
                                    </p:animEffect>
                                  </p:childTnLst>
                                </p:cTn>
                              </p:par>
                              <p:par>
                                <p:cTn id="15" presetID="53" presetClass="entr" presetSubtype="16" fill="hold" nodeType="withEffect">
                                  <p:stCondLst>
                                    <p:cond delay="0"/>
                                  </p:stCondLst>
                                  <p:childTnLst>
                                    <p:set>
                                      <p:cBhvr>
                                        <p:cTn id="16" dur="1" fill="hold">
                                          <p:stCondLst>
                                            <p:cond delay="0"/>
                                          </p:stCondLst>
                                        </p:cTn>
                                        <p:tgtEl>
                                          <p:spTgt spid="26"/>
                                        </p:tgtEl>
                                        <p:attrNameLst>
                                          <p:attrName>style.visibility</p:attrName>
                                        </p:attrNameLst>
                                      </p:cBhvr>
                                      <p:to>
                                        <p:strVal val="visible"/>
                                      </p:to>
                                    </p:set>
                                    <p:anim calcmode="lin" valueType="num">
                                      <p:cBhvr>
                                        <p:cTn id="17" dur="500" fill="hold"/>
                                        <p:tgtEl>
                                          <p:spTgt spid="26"/>
                                        </p:tgtEl>
                                        <p:attrNameLst>
                                          <p:attrName>ppt_w</p:attrName>
                                        </p:attrNameLst>
                                      </p:cBhvr>
                                      <p:tavLst>
                                        <p:tav tm="0">
                                          <p:val>
                                            <p:fltVal val="0"/>
                                          </p:val>
                                        </p:tav>
                                        <p:tav tm="100000">
                                          <p:val>
                                            <p:strVal val="#ppt_w"/>
                                          </p:val>
                                        </p:tav>
                                      </p:tavLst>
                                    </p:anim>
                                    <p:anim calcmode="lin" valueType="num">
                                      <p:cBhvr>
                                        <p:cTn id="18" dur="500" fill="hold"/>
                                        <p:tgtEl>
                                          <p:spTgt spid="26"/>
                                        </p:tgtEl>
                                        <p:attrNameLst>
                                          <p:attrName>ppt_h</p:attrName>
                                        </p:attrNameLst>
                                      </p:cBhvr>
                                      <p:tavLst>
                                        <p:tav tm="0">
                                          <p:val>
                                            <p:fltVal val="0"/>
                                          </p:val>
                                        </p:tav>
                                        <p:tav tm="100000">
                                          <p:val>
                                            <p:strVal val="#ppt_h"/>
                                          </p:val>
                                        </p:tav>
                                      </p:tavLst>
                                    </p:anim>
                                    <p:animEffect transition="in" filter="fade">
                                      <p:cBhvr>
                                        <p:cTn id="19" dur="500"/>
                                        <p:tgtEl>
                                          <p:spTgt spid="26"/>
                                        </p:tgtEl>
                                      </p:cBhvr>
                                    </p:animEffect>
                                  </p:childTnLst>
                                </p:cTn>
                              </p:par>
                              <p:par>
                                <p:cTn id="20" presetID="53" presetClass="entr" presetSubtype="16" fill="hold" nodeType="withEffect">
                                  <p:stCondLst>
                                    <p:cond delay="0"/>
                                  </p:stCondLst>
                                  <p:childTnLst>
                                    <p:set>
                                      <p:cBhvr>
                                        <p:cTn id="21" dur="1" fill="hold">
                                          <p:stCondLst>
                                            <p:cond delay="0"/>
                                          </p:stCondLst>
                                        </p:cTn>
                                        <p:tgtEl>
                                          <p:spTgt spid="28"/>
                                        </p:tgtEl>
                                        <p:attrNameLst>
                                          <p:attrName>style.visibility</p:attrName>
                                        </p:attrNameLst>
                                      </p:cBhvr>
                                      <p:to>
                                        <p:strVal val="visible"/>
                                      </p:to>
                                    </p:set>
                                    <p:anim calcmode="lin" valueType="num">
                                      <p:cBhvr>
                                        <p:cTn id="22" dur="500" fill="hold"/>
                                        <p:tgtEl>
                                          <p:spTgt spid="28"/>
                                        </p:tgtEl>
                                        <p:attrNameLst>
                                          <p:attrName>ppt_w</p:attrName>
                                        </p:attrNameLst>
                                      </p:cBhvr>
                                      <p:tavLst>
                                        <p:tav tm="0">
                                          <p:val>
                                            <p:fltVal val="0"/>
                                          </p:val>
                                        </p:tav>
                                        <p:tav tm="100000">
                                          <p:val>
                                            <p:strVal val="#ppt_w"/>
                                          </p:val>
                                        </p:tav>
                                      </p:tavLst>
                                    </p:anim>
                                    <p:anim calcmode="lin" valueType="num">
                                      <p:cBhvr>
                                        <p:cTn id="23" dur="500" fill="hold"/>
                                        <p:tgtEl>
                                          <p:spTgt spid="28"/>
                                        </p:tgtEl>
                                        <p:attrNameLst>
                                          <p:attrName>ppt_h</p:attrName>
                                        </p:attrNameLst>
                                      </p:cBhvr>
                                      <p:tavLst>
                                        <p:tav tm="0">
                                          <p:val>
                                            <p:fltVal val="0"/>
                                          </p:val>
                                        </p:tav>
                                        <p:tav tm="100000">
                                          <p:val>
                                            <p:strVal val="#ppt_h"/>
                                          </p:val>
                                        </p:tav>
                                      </p:tavLst>
                                    </p:anim>
                                    <p:animEffect transition="in" filter="fade">
                                      <p:cBhvr>
                                        <p:cTn id="24" dur="500"/>
                                        <p:tgtEl>
                                          <p:spTgt spid="28"/>
                                        </p:tgtEl>
                                      </p:cBhvr>
                                    </p:animEffect>
                                  </p:childTnLst>
                                </p:cTn>
                              </p:par>
                              <p:par>
                                <p:cTn id="25" presetID="53" presetClass="entr" presetSubtype="16" fill="hold" nodeType="withEffect">
                                  <p:stCondLst>
                                    <p:cond delay="0"/>
                                  </p:stCondLst>
                                  <p:childTnLst>
                                    <p:set>
                                      <p:cBhvr>
                                        <p:cTn id="26" dur="1" fill="hold">
                                          <p:stCondLst>
                                            <p:cond delay="0"/>
                                          </p:stCondLst>
                                        </p:cTn>
                                        <p:tgtEl>
                                          <p:spTgt spid="30"/>
                                        </p:tgtEl>
                                        <p:attrNameLst>
                                          <p:attrName>style.visibility</p:attrName>
                                        </p:attrNameLst>
                                      </p:cBhvr>
                                      <p:to>
                                        <p:strVal val="visible"/>
                                      </p:to>
                                    </p:set>
                                    <p:anim calcmode="lin" valueType="num">
                                      <p:cBhvr>
                                        <p:cTn id="27" dur="500" fill="hold"/>
                                        <p:tgtEl>
                                          <p:spTgt spid="30"/>
                                        </p:tgtEl>
                                        <p:attrNameLst>
                                          <p:attrName>ppt_w</p:attrName>
                                        </p:attrNameLst>
                                      </p:cBhvr>
                                      <p:tavLst>
                                        <p:tav tm="0">
                                          <p:val>
                                            <p:fltVal val="0"/>
                                          </p:val>
                                        </p:tav>
                                        <p:tav tm="100000">
                                          <p:val>
                                            <p:strVal val="#ppt_w"/>
                                          </p:val>
                                        </p:tav>
                                      </p:tavLst>
                                    </p:anim>
                                    <p:anim calcmode="lin" valueType="num">
                                      <p:cBhvr>
                                        <p:cTn id="28" dur="500" fill="hold"/>
                                        <p:tgtEl>
                                          <p:spTgt spid="30"/>
                                        </p:tgtEl>
                                        <p:attrNameLst>
                                          <p:attrName>ppt_h</p:attrName>
                                        </p:attrNameLst>
                                      </p:cBhvr>
                                      <p:tavLst>
                                        <p:tav tm="0">
                                          <p:val>
                                            <p:fltVal val="0"/>
                                          </p:val>
                                        </p:tav>
                                        <p:tav tm="100000">
                                          <p:val>
                                            <p:strVal val="#ppt_h"/>
                                          </p:val>
                                        </p:tav>
                                      </p:tavLst>
                                    </p:anim>
                                    <p:animEffect transition="in" filter="fade">
                                      <p:cBhvr>
                                        <p:cTn id="29" dur="500"/>
                                        <p:tgtEl>
                                          <p:spTgt spid="30"/>
                                        </p:tgtEl>
                                      </p:cBhvr>
                                    </p:animEffect>
                                  </p:childTnLst>
                                </p:cTn>
                              </p:par>
                              <p:par>
                                <p:cTn id="30" presetID="53" presetClass="entr" presetSubtype="16" fill="hold" nodeType="withEffect">
                                  <p:stCondLst>
                                    <p:cond delay="0"/>
                                  </p:stCondLst>
                                  <p:childTnLst>
                                    <p:set>
                                      <p:cBhvr>
                                        <p:cTn id="31" dur="1" fill="hold">
                                          <p:stCondLst>
                                            <p:cond delay="0"/>
                                          </p:stCondLst>
                                        </p:cTn>
                                        <p:tgtEl>
                                          <p:spTgt spid="31"/>
                                        </p:tgtEl>
                                        <p:attrNameLst>
                                          <p:attrName>style.visibility</p:attrName>
                                        </p:attrNameLst>
                                      </p:cBhvr>
                                      <p:to>
                                        <p:strVal val="visible"/>
                                      </p:to>
                                    </p:set>
                                    <p:anim calcmode="lin" valueType="num">
                                      <p:cBhvr>
                                        <p:cTn id="32" dur="500" fill="hold"/>
                                        <p:tgtEl>
                                          <p:spTgt spid="31"/>
                                        </p:tgtEl>
                                        <p:attrNameLst>
                                          <p:attrName>ppt_w</p:attrName>
                                        </p:attrNameLst>
                                      </p:cBhvr>
                                      <p:tavLst>
                                        <p:tav tm="0">
                                          <p:val>
                                            <p:fltVal val="0"/>
                                          </p:val>
                                        </p:tav>
                                        <p:tav tm="100000">
                                          <p:val>
                                            <p:strVal val="#ppt_w"/>
                                          </p:val>
                                        </p:tav>
                                      </p:tavLst>
                                    </p:anim>
                                    <p:anim calcmode="lin" valueType="num">
                                      <p:cBhvr>
                                        <p:cTn id="33" dur="500" fill="hold"/>
                                        <p:tgtEl>
                                          <p:spTgt spid="31"/>
                                        </p:tgtEl>
                                        <p:attrNameLst>
                                          <p:attrName>ppt_h</p:attrName>
                                        </p:attrNameLst>
                                      </p:cBhvr>
                                      <p:tavLst>
                                        <p:tav tm="0">
                                          <p:val>
                                            <p:fltVal val="0"/>
                                          </p:val>
                                        </p:tav>
                                        <p:tav tm="100000">
                                          <p:val>
                                            <p:strVal val="#ppt_h"/>
                                          </p:val>
                                        </p:tav>
                                      </p:tavLst>
                                    </p:anim>
                                    <p:animEffect transition="in" filter="fade">
                                      <p:cBhvr>
                                        <p:cTn id="34"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9000"/>
            <a:lum/>
          </a:blip>
          <a:srcRect/>
          <a:stretch>
            <a:fillRect l="-2000" r="-19000"/>
          </a:stretch>
        </a:blipFill>
        <a:effectLst/>
      </p:bgPr>
    </p:bg>
    <p:spTree>
      <p:nvGrpSpPr>
        <p:cNvPr id="1" name=""/>
        <p:cNvGrpSpPr/>
        <p:nvPr/>
      </p:nvGrpSpPr>
      <p:grpSpPr>
        <a:xfrm>
          <a:off x="0" y="0"/>
          <a:ext cx="0" cy="0"/>
          <a:chOff x="0" y="0"/>
          <a:chExt cx="0" cy="0"/>
        </a:xfrm>
      </p:grpSpPr>
      <p:sp>
        <p:nvSpPr>
          <p:cNvPr id="4" name="Google Shape;145;p9">
            <a:extLst>
              <a:ext uri="{FF2B5EF4-FFF2-40B4-BE49-F238E27FC236}">
                <a16:creationId xmlns:a16="http://schemas.microsoft.com/office/drawing/2014/main" id="{E9AA5118-0882-CF0C-4B9B-3996E79BE00B}"/>
              </a:ext>
            </a:extLst>
          </p:cNvPr>
          <p:cNvSpPr txBox="1">
            <a:spLocks/>
          </p:cNvSpPr>
          <p:nvPr/>
        </p:nvSpPr>
        <p:spPr>
          <a:xfrm>
            <a:off x="-990600" y="219635"/>
            <a:ext cx="9144000" cy="695045"/>
          </a:xfrm>
          <a:prstGeom prst="rect">
            <a:avLst/>
          </a:prstGeom>
          <a:noFill/>
          <a:ln>
            <a:noFill/>
          </a:ln>
        </p:spPr>
        <p:txBody>
          <a:bodyPr spcFirstLastPara="1" vert="horz" wrap="square" lIns="91425" tIns="45700" rIns="91425" bIns="4570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0"/>
              </a:spcBef>
              <a:buClr>
                <a:srgbClr val="2F5496"/>
              </a:buClr>
              <a:buSzPts val="3600"/>
              <a:buFont typeface="Arial Black"/>
              <a:buNone/>
            </a:pPr>
            <a:r>
              <a:rPr lang="en-US" sz="3600" dirty="0">
                <a:solidFill>
                  <a:srgbClr val="2F5496"/>
                </a:solidFill>
                <a:latin typeface="Arial Black"/>
                <a:ea typeface="Arial Black"/>
                <a:cs typeface="Arial Black"/>
                <a:sym typeface="Arial Black"/>
              </a:rPr>
              <a:t>MOST FREQUENT VALUES</a:t>
            </a:r>
          </a:p>
        </p:txBody>
      </p:sp>
      <p:pic>
        <p:nvPicPr>
          <p:cNvPr id="5" name="Google Shape;147;p9">
            <a:extLst>
              <a:ext uri="{FF2B5EF4-FFF2-40B4-BE49-F238E27FC236}">
                <a16:creationId xmlns:a16="http://schemas.microsoft.com/office/drawing/2014/main" id="{30A146FA-13CB-1BC7-FE38-3F9CDCF8088D}"/>
              </a:ext>
            </a:extLst>
          </p:cNvPr>
          <p:cNvPicPr preferRelativeResize="0"/>
          <p:nvPr/>
        </p:nvPicPr>
        <p:blipFill rotWithShape="1">
          <a:blip r:embed="rId3">
            <a:alphaModFix/>
          </a:blip>
          <a:srcRect t="40628" b="20005"/>
          <a:stretch/>
        </p:blipFill>
        <p:spPr>
          <a:xfrm>
            <a:off x="555850" y="1004239"/>
            <a:ext cx="11080300" cy="5634125"/>
          </a:xfrm>
          <a:prstGeom prst="rect">
            <a:avLst/>
          </a:prstGeom>
          <a:noFill/>
          <a:ln>
            <a:noFill/>
          </a:ln>
        </p:spPr>
      </p:pic>
      <p:pic>
        <p:nvPicPr>
          <p:cNvPr id="6" name="Google Shape;90;p1">
            <a:extLst>
              <a:ext uri="{FF2B5EF4-FFF2-40B4-BE49-F238E27FC236}">
                <a16:creationId xmlns:a16="http://schemas.microsoft.com/office/drawing/2014/main" id="{5B2331F5-CDD9-61DC-A8BD-F409AA639DB2}"/>
              </a:ext>
            </a:extLst>
          </p:cNvPr>
          <p:cNvPicPr preferRelativeResize="0"/>
          <p:nvPr/>
        </p:nvPicPr>
        <p:blipFill rotWithShape="1">
          <a:blip r:embed="rId4">
            <a:alphaModFix/>
          </a:blip>
          <a:srcRect/>
          <a:stretch/>
        </p:blipFill>
        <p:spPr>
          <a:xfrm>
            <a:off x="11173491" y="171123"/>
            <a:ext cx="685296" cy="631788"/>
          </a:xfrm>
          <a:prstGeom prst="rect">
            <a:avLst/>
          </a:prstGeom>
          <a:noFill/>
          <a:ln>
            <a:noFill/>
          </a:ln>
        </p:spPr>
      </p:pic>
    </p:spTree>
    <p:extLst>
      <p:ext uri="{BB962C8B-B14F-4D97-AF65-F5344CB8AC3E}">
        <p14:creationId xmlns:p14="http://schemas.microsoft.com/office/powerpoint/2010/main" val="269770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down)">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alphaModFix amt="19000"/>
          </a:blip>
          <a:stretch>
            <a:fillRect/>
          </a:stretch>
        </a:blipFill>
        <a:effectLst/>
      </p:bgPr>
    </p:bg>
    <p:spTree>
      <p:nvGrpSpPr>
        <p:cNvPr id="1" name=""/>
        <p:cNvGrpSpPr/>
        <p:nvPr/>
      </p:nvGrpSpPr>
      <p:grpSpPr>
        <a:xfrm>
          <a:off x="0" y="0"/>
          <a:ext cx="0" cy="0"/>
          <a:chOff x="0" y="0"/>
          <a:chExt cx="0" cy="0"/>
        </a:xfrm>
      </p:grpSpPr>
      <p:pic>
        <p:nvPicPr>
          <p:cNvPr id="4" name="Google Shape;90;p1">
            <a:extLst>
              <a:ext uri="{FF2B5EF4-FFF2-40B4-BE49-F238E27FC236}">
                <a16:creationId xmlns:a16="http://schemas.microsoft.com/office/drawing/2014/main" id="{5FBEF90B-5EB6-E01C-0ED4-699A6EF49954}"/>
              </a:ext>
            </a:extLst>
          </p:cNvPr>
          <p:cNvPicPr preferRelativeResize="0"/>
          <p:nvPr/>
        </p:nvPicPr>
        <p:blipFill rotWithShape="1">
          <a:blip r:embed="rId3">
            <a:alphaModFix/>
          </a:blip>
          <a:srcRect/>
          <a:stretch/>
        </p:blipFill>
        <p:spPr>
          <a:xfrm>
            <a:off x="11173491" y="171123"/>
            <a:ext cx="685296" cy="631788"/>
          </a:xfrm>
          <a:prstGeom prst="rect">
            <a:avLst/>
          </a:prstGeom>
          <a:noFill/>
          <a:ln>
            <a:noFill/>
          </a:ln>
        </p:spPr>
      </p:pic>
      <p:sp>
        <p:nvSpPr>
          <p:cNvPr id="5" name="Google Shape;152;p10">
            <a:extLst>
              <a:ext uri="{FF2B5EF4-FFF2-40B4-BE49-F238E27FC236}">
                <a16:creationId xmlns:a16="http://schemas.microsoft.com/office/drawing/2014/main" id="{2A3D81DB-A409-112E-BA8C-582CAFFA53F9}"/>
              </a:ext>
            </a:extLst>
          </p:cNvPr>
          <p:cNvSpPr txBox="1">
            <a:spLocks/>
          </p:cNvSpPr>
          <p:nvPr/>
        </p:nvSpPr>
        <p:spPr>
          <a:xfrm>
            <a:off x="226330" y="-24687"/>
            <a:ext cx="6905989" cy="695045"/>
          </a:xfrm>
          <a:prstGeom prst="rect">
            <a:avLst/>
          </a:prstGeom>
          <a:noFill/>
          <a:ln>
            <a:noFill/>
          </a:ln>
        </p:spPr>
        <p:txBody>
          <a:bodyPr spcFirstLastPara="1" vert="horz" wrap="square" lIns="91425" tIns="45700" rIns="91425" bIns="4570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0"/>
              </a:spcBef>
              <a:buClr>
                <a:srgbClr val="2F5496"/>
              </a:buClr>
              <a:buSzPts val="3600"/>
              <a:buFont typeface="Arial Black"/>
              <a:buNone/>
            </a:pPr>
            <a:r>
              <a:rPr lang="en-US" sz="3600" dirty="0">
                <a:solidFill>
                  <a:srgbClr val="2F5496"/>
                </a:solidFill>
                <a:latin typeface="Arial Black"/>
                <a:ea typeface="Arial Black"/>
                <a:cs typeface="Arial Black"/>
                <a:sym typeface="Arial Black"/>
              </a:rPr>
              <a:t>MOST FREQUENT VALUES</a:t>
            </a:r>
          </a:p>
        </p:txBody>
      </p:sp>
      <p:pic>
        <p:nvPicPr>
          <p:cNvPr id="7" name="Google Shape;156;p10">
            <a:extLst>
              <a:ext uri="{FF2B5EF4-FFF2-40B4-BE49-F238E27FC236}">
                <a16:creationId xmlns:a16="http://schemas.microsoft.com/office/drawing/2014/main" id="{6E7AC710-8D2C-7E8C-812D-CC09BBE291C8}"/>
              </a:ext>
            </a:extLst>
          </p:cNvPr>
          <p:cNvPicPr preferRelativeResize="0"/>
          <p:nvPr/>
        </p:nvPicPr>
        <p:blipFill rotWithShape="1">
          <a:blip r:embed="rId4">
            <a:alphaModFix/>
          </a:blip>
          <a:srcRect t="82518" b="-366"/>
          <a:stretch/>
        </p:blipFill>
        <p:spPr>
          <a:xfrm>
            <a:off x="55467" y="487017"/>
            <a:ext cx="11803320" cy="3083676"/>
          </a:xfrm>
          <a:prstGeom prst="rect">
            <a:avLst/>
          </a:prstGeom>
          <a:noFill/>
          <a:ln>
            <a:noFill/>
          </a:ln>
        </p:spPr>
      </p:pic>
      <p:sp>
        <p:nvSpPr>
          <p:cNvPr id="9" name="Google Shape;152;p10">
            <a:extLst>
              <a:ext uri="{FF2B5EF4-FFF2-40B4-BE49-F238E27FC236}">
                <a16:creationId xmlns:a16="http://schemas.microsoft.com/office/drawing/2014/main" id="{067761B3-BC80-580F-3032-025971B1DC2F}"/>
              </a:ext>
            </a:extLst>
          </p:cNvPr>
          <p:cNvSpPr txBox="1">
            <a:spLocks/>
          </p:cNvSpPr>
          <p:nvPr/>
        </p:nvSpPr>
        <p:spPr>
          <a:xfrm>
            <a:off x="0" y="3195493"/>
            <a:ext cx="4518991" cy="479697"/>
          </a:xfrm>
          <a:prstGeom prst="rect">
            <a:avLst/>
          </a:prstGeom>
          <a:noFill/>
          <a:ln>
            <a:noFill/>
          </a:ln>
        </p:spPr>
        <p:txBody>
          <a:bodyPr spcFirstLastPara="1" vert="horz" wrap="square" lIns="91425" tIns="45700" rIns="91425" bIns="4570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buClr>
                <a:srgbClr val="2F5496"/>
              </a:buClr>
              <a:buSzPts val="3600"/>
              <a:buFont typeface="Arial Black"/>
              <a:buNone/>
            </a:pPr>
            <a:r>
              <a:rPr lang="en-US" sz="2500" dirty="0">
                <a:solidFill>
                  <a:srgbClr val="2F5496"/>
                </a:solidFill>
                <a:latin typeface="Arial Black"/>
                <a:ea typeface="Arial Black"/>
                <a:cs typeface="Arial Black"/>
                <a:sym typeface="Arial Black"/>
              </a:rPr>
              <a:t>Observations/Hypothesis</a:t>
            </a:r>
          </a:p>
        </p:txBody>
      </p:sp>
      <p:sp>
        <p:nvSpPr>
          <p:cNvPr id="15" name="Rectangle 14">
            <a:extLst>
              <a:ext uri="{FF2B5EF4-FFF2-40B4-BE49-F238E27FC236}">
                <a16:creationId xmlns:a16="http://schemas.microsoft.com/office/drawing/2014/main" id="{A833421C-4CE4-2270-AF34-F1DA972339EF}"/>
              </a:ext>
            </a:extLst>
          </p:cNvPr>
          <p:cNvSpPr/>
          <p:nvPr/>
        </p:nvSpPr>
        <p:spPr>
          <a:xfrm>
            <a:off x="-1" y="3680393"/>
            <a:ext cx="12085983" cy="5876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0" i="0" u="none" strike="noStrike" cap="none" dirty="0">
                <a:solidFill>
                  <a:schemeClr val="bg1"/>
                </a:solidFill>
                <a:latin typeface="Calibri"/>
                <a:ea typeface="Calibri"/>
                <a:cs typeface="Calibri"/>
                <a:sym typeface="Calibri"/>
              </a:rPr>
              <a:t>1. Most Customers are from the United Kingdom. A considerable number of customers are also from Germany, France, EIRE and Spain. </a:t>
            </a:r>
            <a:endParaRPr lang="en-IN" dirty="0">
              <a:solidFill>
                <a:schemeClr val="bg1"/>
              </a:solidFill>
            </a:endParaRPr>
          </a:p>
        </p:txBody>
      </p:sp>
      <p:sp>
        <p:nvSpPr>
          <p:cNvPr id="16" name="Rectangle 15">
            <a:extLst>
              <a:ext uri="{FF2B5EF4-FFF2-40B4-BE49-F238E27FC236}">
                <a16:creationId xmlns:a16="http://schemas.microsoft.com/office/drawing/2014/main" id="{4DEF3141-665C-3F65-EDCC-2A64327B38FC}"/>
              </a:ext>
            </a:extLst>
          </p:cNvPr>
          <p:cNvSpPr/>
          <p:nvPr/>
        </p:nvSpPr>
        <p:spPr>
          <a:xfrm>
            <a:off x="0" y="4320962"/>
            <a:ext cx="12085982" cy="3982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algn="l" rtl="0">
              <a:spcBef>
                <a:spcPts val="0"/>
              </a:spcBef>
              <a:spcAft>
                <a:spcPts val="0"/>
              </a:spcAft>
              <a:buClr>
                <a:schemeClr val="dk1"/>
              </a:buClr>
              <a:buSzPts val="2000"/>
            </a:pPr>
            <a:r>
              <a:rPr lang="en-US" sz="1800" b="0" i="0" u="none" strike="noStrike" cap="none" dirty="0">
                <a:solidFill>
                  <a:schemeClr val="bg1"/>
                </a:solidFill>
                <a:latin typeface="Calibri"/>
                <a:ea typeface="Calibri"/>
                <a:cs typeface="Calibri"/>
                <a:sym typeface="Calibri"/>
              </a:rPr>
              <a:t>2. There are no orders placed on Saturdays. Looks like it’s a non-working day for the retailer.</a:t>
            </a:r>
            <a:endParaRPr lang="en-US" dirty="0">
              <a:solidFill>
                <a:schemeClr val="bg1"/>
              </a:solidFill>
            </a:endParaRPr>
          </a:p>
        </p:txBody>
      </p:sp>
      <p:sp>
        <p:nvSpPr>
          <p:cNvPr id="17" name="Rectangle 16">
            <a:extLst>
              <a:ext uri="{FF2B5EF4-FFF2-40B4-BE49-F238E27FC236}">
                <a16:creationId xmlns:a16="http://schemas.microsoft.com/office/drawing/2014/main" id="{B53BD76F-A0F2-88B8-2B33-47C92B831B04}"/>
              </a:ext>
            </a:extLst>
          </p:cNvPr>
          <p:cNvSpPr/>
          <p:nvPr/>
        </p:nvSpPr>
        <p:spPr>
          <a:xfrm>
            <a:off x="-9378" y="4772105"/>
            <a:ext cx="12095360" cy="5876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algn="l" rtl="0">
              <a:spcBef>
                <a:spcPts val="0"/>
              </a:spcBef>
              <a:spcAft>
                <a:spcPts val="0"/>
              </a:spcAft>
              <a:buClr>
                <a:schemeClr val="dk1"/>
              </a:buClr>
              <a:buSzPts val="2000"/>
            </a:pPr>
            <a:r>
              <a:rPr lang="en-US" sz="1800" b="0" i="0" u="none" strike="noStrike" cap="none" dirty="0">
                <a:solidFill>
                  <a:schemeClr val="bg1"/>
                </a:solidFill>
                <a:latin typeface="Calibri"/>
                <a:ea typeface="Calibri"/>
                <a:cs typeface="Calibri"/>
                <a:sym typeface="Calibri"/>
              </a:rPr>
              <a:t>3. Most of the customers have purchased gifts in the month of November, October, December, and September. Less number of customers have purchased the gifts in the month of April, January, and February. </a:t>
            </a:r>
            <a:endParaRPr lang="en-US" dirty="0">
              <a:solidFill>
                <a:schemeClr val="bg1"/>
              </a:solidFill>
            </a:endParaRPr>
          </a:p>
        </p:txBody>
      </p:sp>
      <p:sp>
        <p:nvSpPr>
          <p:cNvPr id="18" name="Rectangle 17">
            <a:extLst>
              <a:ext uri="{FF2B5EF4-FFF2-40B4-BE49-F238E27FC236}">
                <a16:creationId xmlns:a16="http://schemas.microsoft.com/office/drawing/2014/main" id="{9CAFC12F-EF5B-2E99-4E2F-A49E687E6D17}"/>
              </a:ext>
            </a:extLst>
          </p:cNvPr>
          <p:cNvSpPr/>
          <p:nvPr/>
        </p:nvSpPr>
        <p:spPr>
          <a:xfrm>
            <a:off x="-9378" y="5412674"/>
            <a:ext cx="12095360" cy="5876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algn="l" rtl="0">
              <a:spcBef>
                <a:spcPts val="0"/>
              </a:spcBef>
              <a:spcAft>
                <a:spcPts val="0"/>
              </a:spcAft>
              <a:buClr>
                <a:schemeClr val="dk1"/>
              </a:buClr>
              <a:buSzPts val="2000"/>
            </a:pPr>
            <a:r>
              <a:rPr lang="en-US" sz="1800" b="0" i="0" u="none" strike="noStrike" cap="none" dirty="0">
                <a:solidFill>
                  <a:schemeClr val="bg1"/>
                </a:solidFill>
                <a:latin typeface="Calibri"/>
                <a:ea typeface="Calibri"/>
                <a:cs typeface="Calibri"/>
                <a:sym typeface="Calibri"/>
              </a:rPr>
              <a:t>4. Most of the customers have purchased the items in the Afternoon, moderate numbers of customers have purchased the items in Morning and the least in the Evening.</a:t>
            </a:r>
            <a:endParaRPr lang="en-US" dirty="0">
              <a:solidFill>
                <a:schemeClr val="bg1"/>
              </a:solidFill>
            </a:endParaRPr>
          </a:p>
        </p:txBody>
      </p:sp>
      <p:sp>
        <p:nvSpPr>
          <p:cNvPr id="19" name="Rectangle 18">
            <a:extLst>
              <a:ext uri="{FF2B5EF4-FFF2-40B4-BE49-F238E27FC236}">
                <a16:creationId xmlns:a16="http://schemas.microsoft.com/office/drawing/2014/main" id="{CE160345-D1F6-7D2D-FC0F-C596FB3E498C}"/>
              </a:ext>
            </a:extLst>
          </p:cNvPr>
          <p:cNvSpPr/>
          <p:nvPr/>
        </p:nvSpPr>
        <p:spPr>
          <a:xfrm>
            <a:off x="0" y="6053243"/>
            <a:ext cx="12085982" cy="5876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algn="l" rtl="0">
              <a:spcBef>
                <a:spcPts val="0"/>
              </a:spcBef>
              <a:spcAft>
                <a:spcPts val="0"/>
              </a:spcAft>
              <a:buClr>
                <a:schemeClr val="dk1"/>
              </a:buClr>
              <a:buSzPts val="2000"/>
            </a:pPr>
            <a:r>
              <a:rPr lang="en-US" sz="1800" b="0" i="0" u="none" strike="noStrike" cap="none" dirty="0">
                <a:solidFill>
                  <a:schemeClr val="bg1"/>
                </a:solidFill>
                <a:latin typeface="Calibri"/>
                <a:ea typeface="Calibri"/>
                <a:cs typeface="Calibri"/>
                <a:sym typeface="Calibri"/>
              </a:rPr>
              <a:t>5. WHITE HANGING HEART T-LIGHT HOLDER, REGENCY CAKESTAND 3 TIER, JUMBO BAG RED RETRO SPOT are the most ordered products</a:t>
            </a:r>
            <a:endParaRPr lang="en-US" dirty="0">
              <a:solidFill>
                <a:schemeClr val="bg1"/>
              </a:solidFill>
            </a:endParaRPr>
          </a:p>
        </p:txBody>
      </p:sp>
    </p:spTree>
    <p:extLst>
      <p:ext uri="{BB962C8B-B14F-4D97-AF65-F5344CB8AC3E}">
        <p14:creationId xmlns:p14="http://schemas.microsoft.com/office/powerpoint/2010/main" val="3277424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down)">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wipe(down)">
                                      <p:cBhvr>
                                        <p:cTn id="17" dur="500"/>
                                        <p:tgtEl>
                                          <p:spTgt spid="15"/>
                                        </p:tgtEl>
                                      </p:cBhvr>
                                    </p:animEffect>
                                  </p:childTnLst>
                                </p:cTn>
                              </p:par>
                              <p:par>
                                <p:cTn id="18" presetID="22" presetClass="entr" presetSubtype="4" fill="hold" grpId="0" nodeType="with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wipe(down)">
                                      <p:cBhvr>
                                        <p:cTn id="20" dur="500"/>
                                        <p:tgtEl>
                                          <p:spTgt spid="16"/>
                                        </p:tgtEl>
                                      </p:cBhvr>
                                    </p:animEffect>
                                  </p:childTnLst>
                                </p:cTn>
                              </p:par>
                              <p:par>
                                <p:cTn id="21" presetID="22" presetClass="entr" presetSubtype="4"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wipe(down)">
                                      <p:cBhvr>
                                        <p:cTn id="23" dur="500"/>
                                        <p:tgtEl>
                                          <p:spTgt spid="17"/>
                                        </p:tgtEl>
                                      </p:cBhvr>
                                    </p:animEffect>
                                  </p:childTnLst>
                                </p:cTn>
                              </p:par>
                              <p:par>
                                <p:cTn id="24" presetID="22" presetClass="entr" presetSubtype="4" fill="hold" grpId="0" nodeType="with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wipe(down)">
                                      <p:cBhvr>
                                        <p:cTn id="26" dur="500"/>
                                        <p:tgtEl>
                                          <p:spTgt spid="18"/>
                                        </p:tgtEl>
                                      </p:cBhvr>
                                    </p:animEffect>
                                  </p:childTnLst>
                                </p:cTn>
                              </p:par>
                              <p:par>
                                <p:cTn id="27" presetID="22" presetClass="entr" presetSubtype="4" fill="hold" grpId="0" nodeType="withEffect">
                                  <p:stCondLst>
                                    <p:cond delay="0"/>
                                  </p:stCondLst>
                                  <p:childTnLst>
                                    <p:set>
                                      <p:cBhvr>
                                        <p:cTn id="28" dur="1" fill="hold">
                                          <p:stCondLst>
                                            <p:cond delay="0"/>
                                          </p:stCondLst>
                                        </p:cTn>
                                        <p:tgtEl>
                                          <p:spTgt spid="19"/>
                                        </p:tgtEl>
                                        <p:attrNameLst>
                                          <p:attrName>style.visibility</p:attrName>
                                        </p:attrNameLst>
                                      </p:cBhvr>
                                      <p:to>
                                        <p:strVal val="visible"/>
                                      </p:to>
                                    </p:set>
                                    <p:animEffect transition="in" filter="wipe(down)">
                                      <p:cBhvr>
                                        <p:cTn id="29"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9" grpId="0"/>
      <p:bldP spid="15" grpId="0" animBg="1"/>
      <p:bldP spid="16" grpId="0" animBg="1"/>
      <p:bldP spid="17" grpId="0" animBg="1"/>
      <p:bldP spid="18" grpId="0" animBg="1"/>
      <p:bldP spid="1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alphaModFix amt="19000"/>
          </a:blip>
          <a:stretch>
            <a:fillRect/>
          </a:stretch>
        </a:blipFill>
        <a:effectLst/>
      </p:bgPr>
    </p:bg>
    <p:spTree>
      <p:nvGrpSpPr>
        <p:cNvPr id="1" name=""/>
        <p:cNvGrpSpPr/>
        <p:nvPr/>
      </p:nvGrpSpPr>
      <p:grpSpPr>
        <a:xfrm>
          <a:off x="0" y="0"/>
          <a:ext cx="0" cy="0"/>
          <a:chOff x="0" y="0"/>
          <a:chExt cx="0" cy="0"/>
        </a:xfrm>
      </p:grpSpPr>
      <p:pic>
        <p:nvPicPr>
          <p:cNvPr id="4" name="Google Shape;90;p1">
            <a:extLst>
              <a:ext uri="{FF2B5EF4-FFF2-40B4-BE49-F238E27FC236}">
                <a16:creationId xmlns:a16="http://schemas.microsoft.com/office/drawing/2014/main" id="{5FBEF90B-5EB6-E01C-0ED4-699A6EF49954}"/>
              </a:ext>
            </a:extLst>
          </p:cNvPr>
          <p:cNvPicPr preferRelativeResize="0"/>
          <p:nvPr/>
        </p:nvPicPr>
        <p:blipFill rotWithShape="1">
          <a:blip r:embed="rId3">
            <a:alphaModFix/>
          </a:blip>
          <a:srcRect/>
          <a:stretch/>
        </p:blipFill>
        <p:spPr>
          <a:xfrm>
            <a:off x="11173491" y="171123"/>
            <a:ext cx="685296" cy="631788"/>
          </a:xfrm>
          <a:prstGeom prst="rect">
            <a:avLst/>
          </a:prstGeom>
          <a:noFill/>
          <a:ln>
            <a:noFill/>
          </a:ln>
        </p:spPr>
      </p:pic>
      <p:sp>
        <p:nvSpPr>
          <p:cNvPr id="5" name="Google Shape;152;p10">
            <a:extLst>
              <a:ext uri="{FF2B5EF4-FFF2-40B4-BE49-F238E27FC236}">
                <a16:creationId xmlns:a16="http://schemas.microsoft.com/office/drawing/2014/main" id="{2A3D81DB-A409-112E-BA8C-582CAFFA53F9}"/>
              </a:ext>
            </a:extLst>
          </p:cNvPr>
          <p:cNvSpPr txBox="1">
            <a:spLocks/>
          </p:cNvSpPr>
          <p:nvPr/>
        </p:nvSpPr>
        <p:spPr>
          <a:xfrm>
            <a:off x="226330" y="-24687"/>
            <a:ext cx="6905989" cy="695045"/>
          </a:xfrm>
          <a:prstGeom prst="rect">
            <a:avLst/>
          </a:prstGeom>
          <a:noFill/>
          <a:ln>
            <a:noFill/>
          </a:ln>
        </p:spPr>
        <p:txBody>
          <a:bodyPr spcFirstLastPara="1" vert="horz" wrap="square" lIns="91425" tIns="45700" rIns="91425" bIns="4570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0"/>
              </a:spcBef>
              <a:buClr>
                <a:srgbClr val="2F5496"/>
              </a:buClr>
              <a:buSzPts val="3600"/>
              <a:buFont typeface="Arial Black"/>
              <a:buNone/>
            </a:pPr>
            <a:r>
              <a:rPr lang="en-US" sz="3600" dirty="0">
                <a:solidFill>
                  <a:srgbClr val="2F5496"/>
                </a:solidFill>
                <a:latin typeface="Arial Black"/>
                <a:ea typeface="Arial Black"/>
                <a:cs typeface="Arial Black"/>
                <a:sym typeface="Arial Black"/>
              </a:rPr>
              <a:t>LESS FREQUENT VALUES</a:t>
            </a:r>
          </a:p>
        </p:txBody>
      </p:sp>
      <p:sp>
        <p:nvSpPr>
          <p:cNvPr id="9" name="Google Shape;152;p10">
            <a:extLst>
              <a:ext uri="{FF2B5EF4-FFF2-40B4-BE49-F238E27FC236}">
                <a16:creationId xmlns:a16="http://schemas.microsoft.com/office/drawing/2014/main" id="{067761B3-BC80-580F-3032-025971B1DC2F}"/>
              </a:ext>
            </a:extLst>
          </p:cNvPr>
          <p:cNvSpPr txBox="1">
            <a:spLocks/>
          </p:cNvSpPr>
          <p:nvPr/>
        </p:nvSpPr>
        <p:spPr>
          <a:xfrm>
            <a:off x="0" y="3195493"/>
            <a:ext cx="4518991" cy="479697"/>
          </a:xfrm>
          <a:prstGeom prst="rect">
            <a:avLst/>
          </a:prstGeom>
          <a:noFill/>
          <a:ln>
            <a:noFill/>
          </a:ln>
        </p:spPr>
        <p:txBody>
          <a:bodyPr spcFirstLastPara="1" vert="horz" wrap="square" lIns="91425" tIns="45700" rIns="91425" bIns="4570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buClr>
                <a:srgbClr val="2F5496"/>
              </a:buClr>
              <a:buSzPts val="3600"/>
              <a:buFont typeface="Arial Black"/>
              <a:buNone/>
            </a:pPr>
            <a:r>
              <a:rPr lang="en-US" sz="2500" dirty="0">
                <a:solidFill>
                  <a:srgbClr val="2F5496"/>
                </a:solidFill>
                <a:latin typeface="Arial Black"/>
                <a:ea typeface="Arial Black"/>
                <a:cs typeface="Arial Black"/>
                <a:sym typeface="Arial Black"/>
              </a:rPr>
              <a:t>Observations/Hypothesis</a:t>
            </a:r>
          </a:p>
        </p:txBody>
      </p:sp>
      <p:sp>
        <p:nvSpPr>
          <p:cNvPr id="15" name="Rectangle 14">
            <a:extLst>
              <a:ext uri="{FF2B5EF4-FFF2-40B4-BE49-F238E27FC236}">
                <a16:creationId xmlns:a16="http://schemas.microsoft.com/office/drawing/2014/main" id="{A833421C-4CE4-2270-AF34-F1DA972339EF}"/>
              </a:ext>
            </a:extLst>
          </p:cNvPr>
          <p:cNvSpPr/>
          <p:nvPr/>
        </p:nvSpPr>
        <p:spPr>
          <a:xfrm>
            <a:off x="-1" y="3680394"/>
            <a:ext cx="12085983" cy="4796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0" i="0" u="none" strike="noStrike" cap="none" dirty="0">
                <a:solidFill>
                  <a:schemeClr val="bg1"/>
                </a:solidFill>
                <a:latin typeface="Calibri"/>
                <a:ea typeface="Calibri"/>
                <a:cs typeface="Calibri"/>
                <a:sym typeface="Calibri"/>
              </a:rPr>
              <a:t>1. Saudi Arabia, Bahrain, the Czech Republic, Brazil, and Lithuania has the least number of customers</a:t>
            </a:r>
            <a:endParaRPr lang="en-IN" dirty="0">
              <a:solidFill>
                <a:schemeClr val="bg1"/>
              </a:solidFill>
            </a:endParaRPr>
          </a:p>
        </p:txBody>
      </p:sp>
      <p:sp>
        <p:nvSpPr>
          <p:cNvPr id="19" name="Rectangle 18">
            <a:extLst>
              <a:ext uri="{FF2B5EF4-FFF2-40B4-BE49-F238E27FC236}">
                <a16:creationId xmlns:a16="http://schemas.microsoft.com/office/drawing/2014/main" id="{CE160345-D1F6-7D2D-FC0F-C596FB3E498C}"/>
              </a:ext>
            </a:extLst>
          </p:cNvPr>
          <p:cNvSpPr/>
          <p:nvPr/>
        </p:nvSpPr>
        <p:spPr>
          <a:xfrm>
            <a:off x="0" y="4288140"/>
            <a:ext cx="12085982" cy="8275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algn="l" rtl="0">
              <a:spcBef>
                <a:spcPts val="0"/>
              </a:spcBef>
              <a:spcAft>
                <a:spcPts val="0"/>
              </a:spcAft>
              <a:buClr>
                <a:schemeClr val="dk1"/>
              </a:buClr>
              <a:buSzPts val="2000"/>
            </a:pPr>
            <a:r>
              <a:rPr lang="en-US" sz="1800" b="0" i="0" u="none" strike="noStrike" cap="none" dirty="0">
                <a:solidFill>
                  <a:schemeClr val="bg1"/>
                </a:solidFill>
                <a:latin typeface="Calibri"/>
                <a:ea typeface="Calibri"/>
                <a:cs typeface="Calibri"/>
                <a:sym typeface="Calibri"/>
              </a:rPr>
              <a:t>2. GREEN WIT METAL BAG CHARM, WHITE WITH METAL BAG CHARM, BLUE/NAT SELL NECLACE W PENDENT, PINK EASTER ENS FLOWER, PAPER CRAFT LITTLE BIRDIE are some of the least sold products.</a:t>
            </a:r>
            <a:endParaRPr lang="en-US" dirty="0">
              <a:solidFill>
                <a:schemeClr val="bg1"/>
              </a:solidFill>
            </a:endParaRPr>
          </a:p>
        </p:txBody>
      </p:sp>
      <p:pic>
        <p:nvPicPr>
          <p:cNvPr id="21506" name="Picture 2">
            <a:extLst>
              <a:ext uri="{FF2B5EF4-FFF2-40B4-BE49-F238E27FC236}">
                <a16:creationId xmlns:a16="http://schemas.microsoft.com/office/drawing/2014/main" id="{59C897A2-85B3-2EB2-90A4-B8275CADF41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592401"/>
            <a:ext cx="11916485" cy="30019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9192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21506"/>
                                        </p:tgtEl>
                                        <p:attrNameLst>
                                          <p:attrName>style.visibility</p:attrName>
                                        </p:attrNameLst>
                                      </p:cBhvr>
                                      <p:to>
                                        <p:strVal val="visible"/>
                                      </p:to>
                                    </p:set>
                                    <p:animEffect transition="in" filter="wipe(down)">
                                      <p:cBhvr>
                                        <p:cTn id="12" dur="500"/>
                                        <p:tgtEl>
                                          <p:spTgt spid="2150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down)">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wipe(down)">
                                      <p:cBhvr>
                                        <p:cTn id="22" dur="500"/>
                                        <p:tgtEl>
                                          <p:spTgt spid="15"/>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wipe(down)">
                                      <p:cBhvr>
                                        <p:cTn id="25"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9" grpId="0"/>
      <p:bldP spid="15" grpId="0" animBg="1"/>
      <p:bldP spid="1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9000"/>
            <a:lum/>
          </a:blip>
          <a:srcRect/>
          <a:stretch>
            <a:fillRect l="-2000" r="-19000"/>
          </a:stretch>
        </a:blipFill>
        <a:effectLst/>
      </p:bgPr>
    </p:bg>
    <p:spTree>
      <p:nvGrpSpPr>
        <p:cNvPr id="1" name=""/>
        <p:cNvGrpSpPr/>
        <p:nvPr/>
      </p:nvGrpSpPr>
      <p:grpSpPr>
        <a:xfrm>
          <a:off x="0" y="0"/>
          <a:ext cx="0" cy="0"/>
          <a:chOff x="0" y="0"/>
          <a:chExt cx="0" cy="0"/>
        </a:xfrm>
      </p:grpSpPr>
      <p:sp>
        <p:nvSpPr>
          <p:cNvPr id="4" name="Google Shape;145;p9">
            <a:extLst>
              <a:ext uri="{FF2B5EF4-FFF2-40B4-BE49-F238E27FC236}">
                <a16:creationId xmlns:a16="http://schemas.microsoft.com/office/drawing/2014/main" id="{E9AA5118-0882-CF0C-4B9B-3996E79BE00B}"/>
              </a:ext>
            </a:extLst>
          </p:cNvPr>
          <p:cNvSpPr txBox="1">
            <a:spLocks/>
          </p:cNvSpPr>
          <p:nvPr/>
        </p:nvSpPr>
        <p:spPr>
          <a:xfrm>
            <a:off x="1733550" y="255499"/>
            <a:ext cx="9144000" cy="695045"/>
          </a:xfrm>
          <a:prstGeom prst="rect">
            <a:avLst/>
          </a:prstGeom>
          <a:noFill/>
          <a:ln>
            <a:noFill/>
          </a:ln>
        </p:spPr>
        <p:txBody>
          <a:bodyPr spcFirstLastPara="1" vert="horz" wrap="square" lIns="91425" tIns="45700" rIns="91425" bIns="4570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0"/>
              </a:spcBef>
              <a:buClr>
                <a:srgbClr val="2F5496"/>
              </a:buClr>
              <a:buSzPts val="3600"/>
              <a:buFont typeface="Arial Black"/>
              <a:buNone/>
            </a:pPr>
            <a:r>
              <a:rPr lang="en-US" sz="3600" dirty="0">
                <a:solidFill>
                  <a:srgbClr val="2F5496"/>
                </a:solidFill>
                <a:latin typeface="Arial Black"/>
                <a:ea typeface="Arial Black"/>
                <a:cs typeface="Arial Black"/>
                <a:sym typeface="Arial Black"/>
              </a:rPr>
              <a:t>COUNTRY WISE ORDERS</a:t>
            </a:r>
          </a:p>
        </p:txBody>
      </p:sp>
      <p:pic>
        <p:nvPicPr>
          <p:cNvPr id="6" name="Google Shape;90;p1">
            <a:extLst>
              <a:ext uri="{FF2B5EF4-FFF2-40B4-BE49-F238E27FC236}">
                <a16:creationId xmlns:a16="http://schemas.microsoft.com/office/drawing/2014/main" id="{5B2331F5-CDD9-61DC-A8BD-F409AA639DB2}"/>
              </a:ext>
            </a:extLst>
          </p:cNvPr>
          <p:cNvPicPr preferRelativeResize="0"/>
          <p:nvPr/>
        </p:nvPicPr>
        <p:blipFill rotWithShape="1">
          <a:blip r:embed="rId3">
            <a:alphaModFix/>
          </a:blip>
          <a:srcRect/>
          <a:stretch/>
        </p:blipFill>
        <p:spPr>
          <a:xfrm>
            <a:off x="11173491" y="171123"/>
            <a:ext cx="685296" cy="631788"/>
          </a:xfrm>
          <a:prstGeom prst="rect">
            <a:avLst/>
          </a:prstGeom>
          <a:noFill/>
          <a:ln>
            <a:noFill/>
          </a:ln>
        </p:spPr>
      </p:pic>
      <p:pic>
        <p:nvPicPr>
          <p:cNvPr id="19460" name="Picture 4">
            <a:extLst>
              <a:ext uri="{FF2B5EF4-FFF2-40B4-BE49-F238E27FC236}">
                <a16:creationId xmlns:a16="http://schemas.microsoft.com/office/drawing/2014/main" id="{6A17D48C-0331-56F4-FE91-4433903B8EA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544638"/>
            <a:ext cx="12192000" cy="3768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4818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9460"/>
                                        </p:tgtEl>
                                        <p:attrNameLst>
                                          <p:attrName>style.visibility</p:attrName>
                                        </p:attrNameLst>
                                      </p:cBhvr>
                                      <p:to>
                                        <p:strVal val="visible"/>
                                      </p:to>
                                    </p:set>
                                    <p:animEffect transition="in" filter="wipe(down)">
                                      <p:cBhvr>
                                        <p:cTn id="12" dur="500"/>
                                        <p:tgtEl>
                                          <p:spTgt spid="194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3556</TotalTime>
  <Words>1589</Words>
  <Application>Microsoft Office PowerPoint</Application>
  <PresentationFormat>Widescreen</PresentationFormat>
  <Paragraphs>247</Paragraphs>
  <Slides>43</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43</vt:i4>
      </vt:variant>
    </vt:vector>
  </HeadingPairs>
  <TitlesOfParts>
    <vt:vector size="51" baseType="lpstr">
      <vt:lpstr>Arial</vt:lpstr>
      <vt:lpstr>Arial Black</vt:lpstr>
      <vt:lpstr>Calibri</vt:lpstr>
      <vt:lpstr>Calibri Light</vt:lpstr>
      <vt:lpstr>Noto Sans Symbols</vt:lpstr>
      <vt:lpstr>Roboto</vt:lpstr>
      <vt:lpstr>Wingdings</vt:lpstr>
      <vt:lpstr>Office Theme</vt:lpstr>
      <vt:lpstr>PowerPoint Presentation</vt:lpstr>
      <vt:lpstr>Data Description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Sushwet</dc:creator>
  <cp:lastModifiedBy>sumit yadav</cp:lastModifiedBy>
  <cp:revision>28</cp:revision>
  <dcterms:created xsi:type="dcterms:W3CDTF">2022-06-07T18:39:18Z</dcterms:created>
  <dcterms:modified xsi:type="dcterms:W3CDTF">2022-06-11T17:17:03Z</dcterms:modified>
</cp:coreProperties>
</file>